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96" userDrawn="1">
          <p15:clr>
            <a:srgbClr val="A4A3A4"/>
          </p15:clr>
        </p15:guide>
        <p15:guide id="3" orient="horz" pos="273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270"/>
    <p:restoredTop sz="94549"/>
  </p:normalViewPr>
  <p:slideViewPr>
    <p:cSldViewPr>
      <p:cViewPr varScale="1">
        <p:scale>
          <a:sx n="77" d="100"/>
          <a:sy n="77" d="100"/>
        </p:scale>
        <p:origin x="2784" y="184"/>
      </p:cViewPr>
      <p:guideLst>
        <p:guide pos="96"/>
        <p:guide orient="horz" pos="273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4186648" y="6858000"/>
            <a:ext cx="3357152" cy="2381055"/>
          </a:xfrm>
          <a:prstGeom prst="rect">
            <a:avLst/>
          </a:prstGeom>
          <a:ln w="12700">
            <a:solidFill>
              <a:schemeClr val="tx1"/>
            </a:solidFill>
          </a:ln>
        </p:spPr>
      </p:pic>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9"/>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pic>
        <p:nvPicPr>
          <p:cNvPr id="34" name="Picture 2"/>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CB3D4E0-4DF3-C64E-B7CF-8AA79C8F73F4}"/>
              </a:ext>
            </a:extLst>
          </p:cNvPr>
          <p:cNvSpPr txBox="1"/>
          <p:nvPr/>
        </p:nvSpPr>
        <p:spPr>
          <a:xfrm>
            <a:off x="4093320" y="6561122"/>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
        <p:nvSpPr>
          <p:cNvPr id="32" name="TextBox 31">
            <a:extLst>
              <a:ext uri="{FF2B5EF4-FFF2-40B4-BE49-F238E27FC236}">
                <a16:creationId xmlns:a16="http://schemas.microsoft.com/office/drawing/2014/main" id="{97EF5BAE-4259-4F46-ABB3-62D6F465928B}"/>
              </a:ext>
            </a:extLst>
          </p:cNvPr>
          <p:cNvSpPr txBox="1"/>
          <p:nvPr/>
        </p:nvSpPr>
        <p:spPr>
          <a:xfrm>
            <a:off x="4088543" y="9229611"/>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6936577"/>
            <a:ext cx="1433996" cy="1435608"/>
          </a:xfrm>
          <a:prstGeom prst="rect">
            <a:avLst/>
          </a:prstGeom>
          <a:ln w="12700">
            <a:solidFill>
              <a:srgbClr val="000000"/>
            </a:solidFill>
          </a:ln>
        </p:spPr>
      </p:pic>
      <p:grpSp>
        <p:nvGrpSpPr>
          <p:cNvPr id="22" name="Group 21"/>
          <p:cNvGrpSpPr/>
          <p:nvPr/>
        </p:nvGrpSpPr>
        <p:grpSpPr>
          <a:xfrm>
            <a:off x="179832" y="68580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Unripe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unripe,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seed cones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female seed cones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cone or seed drop</a:t>
            </a:r>
          </a:p>
        </p:txBody>
      </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0"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sp>
        <p:nvSpPr>
          <p:cNvPr id="67" name="TextBox 66"/>
          <p:cNvSpPr txBox="1"/>
          <p:nvPr/>
        </p:nvSpPr>
        <p:spPr>
          <a:xfrm>
            <a:off x="4572001" y="6683127"/>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2" name="Group 1"/>
          <p:cNvGrpSpPr/>
          <p:nvPr/>
        </p:nvGrpSpPr>
        <p:grpSpPr>
          <a:xfrm>
            <a:off x="178352" y="4267200"/>
            <a:ext cx="7365448" cy="2139047"/>
            <a:chOff x="147872" y="5410200"/>
            <a:chExt cx="7365448" cy="2139047"/>
          </a:xfrm>
        </p:grpSpPr>
        <p:grpSp>
          <p:nvGrpSpPr>
            <p:cNvPr id="21" name="Group 20"/>
            <p:cNvGrpSpPr/>
            <p:nvPr/>
          </p:nvGrpSpPr>
          <p:grpSpPr>
            <a:xfrm>
              <a:off x="1600200" y="5410200"/>
              <a:ext cx="5913120" cy="2139047"/>
              <a:chOff x="1600200" y="5410200"/>
              <a:chExt cx="5913120" cy="2139047"/>
            </a:xfrm>
          </p:grpSpPr>
          <p:sp>
            <p:nvSpPr>
              <p:cNvPr id="3079" name="TextBox 6"/>
              <p:cNvSpPr txBox="1">
                <a:spLocks noChangeArrowheads="1"/>
              </p:cNvSpPr>
              <p:nvPr/>
            </p:nvSpPr>
            <p:spPr bwMode="auto">
              <a:xfrm>
                <a:off x="1600200" y="5410200"/>
                <a:ext cx="2103120" cy="213904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male pollen cones (strobili) are visible on the plant. Cones have overlapping scales that are initially tightly closed, then spread apart to open the cone and release pollen. Include cones that are unopened or open, but do not include wilted or dried cones that have already released all of their pollen.</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pollen cones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male pollen cones (strobili) are visible on the plant. Cones are considered "open" when the scales have spread apart to release pollen. Do not include wilted or dried cones that have already released all of their pollen.</a:t>
                </a:r>
                <a:endParaRPr lang="en-US" altLang="en-US" sz="1100" b="1" dirty="0">
                  <a:latin typeface="+mn-lt"/>
                  <a:ea typeface="Cambria" charset="0"/>
                  <a:cs typeface="Arial" panose="020B0604020202020204" pitchFamily="34" charset="0"/>
                </a:endParaRPr>
              </a:p>
            </p:txBody>
          </p:sp>
        </p:grpSp>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grpSp>
      <p:sp>
        <p:nvSpPr>
          <p:cNvPr id="84" name="TextBox 83"/>
          <p:cNvSpPr txBox="1"/>
          <p:nvPr/>
        </p:nvSpPr>
        <p:spPr>
          <a:xfrm>
            <a:off x="706046" y="2564160"/>
            <a:ext cx="827471" cy="246221"/>
          </a:xfrm>
          <a:prstGeom prst="rect">
            <a:avLst/>
          </a:prstGeom>
          <a:noFill/>
        </p:spPr>
        <p:txBody>
          <a:bodyPr wrap="none" rtlCol="0">
            <a:spAutoFit/>
          </a:bodyPr>
          <a:lstStyle/>
          <a:p>
            <a:r>
              <a:rPr lang="en-US" sz="1000" dirty="0">
                <a:solidFill>
                  <a:schemeClr val="bg1"/>
                </a:solidFill>
                <a:latin typeface="+mn-lt"/>
                <a:ea typeface="Cambria" charset="0"/>
                <a:cs typeface="Cambria" charset="0"/>
              </a:rPr>
              <a:t>Photo credit</a:t>
            </a:r>
          </a:p>
        </p:txBody>
      </p:sp>
      <p:grpSp>
        <p:nvGrpSpPr>
          <p:cNvPr id="4" name="Group 3"/>
          <p:cNvGrpSpPr/>
          <p:nvPr/>
        </p:nvGrpSpPr>
        <p:grpSpPr>
          <a:xfrm>
            <a:off x="166204" y="1287967"/>
            <a:ext cx="7377596" cy="1988633"/>
            <a:chOff x="135724" y="1287967"/>
            <a:chExt cx="7377596" cy="1988633"/>
          </a:xfrm>
        </p:grpSpPr>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Young needles</a:t>
                </a:r>
              </a:p>
              <a:p>
                <a:pPr eaLnBrk="1" hangingPunct="1">
                  <a:spcBef>
                    <a:spcPct val="0"/>
                  </a:spcBef>
                  <a:buFontTx/>
                  <a:buNone/>
                </a:pPr>
                <a:r>
                  <a:rPr lang="en-US" altLang="en-US" sz="1100" dirty="0">
                    <a:latin typeface="+mn-lt"/>
                    <a:ea typeface="Cambria" charset="0"/>
                    <a:cs typeface="Arial" panose="020B0604020202020204" pitchFamily="34" charset="0"/>
                  </a:rPr>
                  <a:t>One or more young, unfolded needles are visible on the plant. A needle is considered "young" and "unfolded" once it has spread away from the developing stem enough that its point of attachment to the stem is visible, but before it has reached full size or turned the darker green color or tougher texture of mature needles on the plant.</a:t>
                </a: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Breaking needle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breaking needle buds are visible on the plant. A needle bud is considered "breaking" once a green needle tip is visible at the end of the bud, but before the first needle from the bud has unfolded and spread away at an angle from the developing stem.</a:t>
                </a:r>
                <a:endParaRPr lang="en-US" altLang="en-US" sz="1100" dirty="0">
                  <a:latin typeface="+mn-lt"/>
                  <a:ea typeface="Cambria" charset="0"/>
                  <a:cs typeface="Arial" panose="020B0604020202020204" pitchFamily="34" charset="0"/>
                </a:endParaRPr>
              </a:p>
            </p:txBody>
          </p:sp>
        </p:grpSp>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35724"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grpSp>
      <p:sp>
        <p:nvSpPr>
          <p:cNvPr id="43" name="TextBox 42">
            <a:extLst>
              <a:ext uri="{FF2B5EF4-FFF2-40B4-BE49-F238E27FC236}">
                <a16:creationId xmlns:a16="http://schemas.microsoft.com/office/drawing/2014/main" id="{7B79E6B6-F360-034B-8B83-453C2E82FFDA}"/>
              </a:ext>
            </a:extLst>
          </p:cNvPr>
          <p:cNvSpPr txBox="1"/>
          <p:nvPr/>
        </p:nvSpPr>
        <p:spPr>
          <a:xfrm>
            <a:off x="91454" y="2814755"/>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5" name="TextBox 44">
            <a:extLst>
              <a:ext uri="{FF2B5EF4-FFF2-40B4-BE49-F238E27FC236}">
                <a16:creationId xmlns:a16="http://schemas.microsoft.com/office/drawing/2014/main" id="{1EEA98B4-074B-4B48-A482-922A82F0670C}"/>
              </a:ext>
            </a:extLst>
          </p:cNvPr>
          <p:cNvSpPr txBox="1"/>
          <p:nvPr/>
        </p:nvSpPr>
        <p:spPr>
          <a:xfrm>
            <a:off x="91454" y="577920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6" name="TextBox 45">
            <a:extLst>
              <a:ext uri="{FF2B5EF4-FFF2-40B4-BE49-F238E27FC236}">
                <a16:creationId xmlns:a16="http://schemas.microsoft.com/office/drawing/2014/main" id="{E48C0D5B-B411-784E-B318-56F2BE53CEF1}"/>
              </a:ext>
            </a:extLst>
          </p:cNvPr>
          <p:cNvSpPr txBox="1"/>
          <p:nvPr/>
        </p:nvSpPr>
        <p:spPr>
          <a:xfrm>
            <a:off x="91454" y="83541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7" name="TextBox 46">
            <a:extLst>
              <a:ext uri="{FF2B5EF4-FFF2-40B4-BE49-F238E27FC236}">
                <a16:creationId xmlns:a16="http://schemas.microsoft.com/office/drawing/2014/main" id="{66E5F16F-EC76-F544-AD9D-6787D94BF003}"/>
              </a:ext>
            </a:extLst>
          </p:cNvPr>
          <p:cNvSpPr txBox="1"/>
          <p:nvPr/>
        </p:nvSpPr>
        <p:spPr>
          <a:xfrm>
            <a:off x="3884974" y="8354131"/>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A15F59F6-DAB4-6042-9485-69FADEBC74C3}"/>
              </a:ext>
            </a:extLst>
          </p:cNvPr>
          <p:cNvSpPr txBox="1"/>
          <p:nvPr/>
        </p:nvSpPr>
        <p:spPr>
          <a:xfrm>
            <a:off x="3903055" y="577920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DEA690A9-E4B8-E142-ACE0-16860A365412}"/>
              </a:ext>
            </a:extLst>
          </p:cNvPr>
          <p:cNvSpPr txBox="1"/>
          <p:nvPr/>
        </p:nvSpPr>
        <p:spPr>
          <a:xfrm>
            <a:off x="3909326" y="2817699"/>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1213</TotalTime>
  <Words>612</Words>
  <Application>Microsoft Macintosh PowerPoint</Application>
  <PresentationFormat>Custom</PresentationFormat>
  <Paragraphs>50</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97</cp:revision>
  <cp:lastPrinted>2017-06-26T21:14:38Z</cp:lastPrinted>
  <dcterms:created xsi:type="dcterms:W3CDTF">2017-02-26T20:54:12Z</dcterms:created>
  <dcterms:modified xsi:type="dcterms:W3CDTF">2025-05-30T20:54:11Z</dcterms:modified>
</cp:coreProperties>
</file>