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27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7270"/>
    <p:restoredTop sz="94549"/>
  </p:normalViewPr>
  <p:slideViewPr>
    <p:cSldViewPr>
      <p:cViewPr varScale="1">
        <p:scale>
          <a:sx n="77" d="100"/>
          <a:sy n="77" d="100"/>
        </p:scale>
        <p:origin x="3984" y="184"/>
      </p:cViewPr>
      <p:guideLst>
        <p:guide pos="96"/>
        <p:guide orient="horz" pos="273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414090"/>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399"/>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1CC2284C-6636-4A42-90F3-DDE62FCBB2F3}"/>
              </a:ext>
            </a:extLst>
          </p:cNvPr>
          <p:cNvSpPr txBox="1"/>
          <p:nvPr/>
        </p:nvSpPr>
        <p:spPr>
          <a:xfrm>
            <a:off x="4100361" y="6568045"/>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9C5629A7-BCD8-964D-9E67-8AE369110EB1}"/>
              </a:ext>
            </a:extLst>
          </p:cNvPr>
          <p:cNvSpPr txBox="1"/>
          <p:nvPr/>
        </p:nvSpPr>
        <p:spPr>
          <a:xfrm>
            <a:off x="4106332" y="9268442"/>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936577"/>
            <a:ext cx="1433996" cy="1435608"/>
          </a:xfrm>
          <a:prstGeom prst="rect">
            <a:avLst/>
          </a:prstGeom>
          <a:ln w="12700">
            <a:solidFill>
              <a:srgbClr val="000000"/>
            </a:solidFill>
          </a:ln>
        </p:spPr>
      </p:pic>
      <p:grpSp>
        <p:nvGrpSpPr>
          <p:cNvPr id="22" name="Group 21"/>
          <p:cNvGrpSpPr/>
          <p:nvPr/>
        </p:nvGrpSpPr>
        <p:grpSpPr>
          <a:xfrm>
            <a:off x="179832" y="68580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Unripe seed cones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unripe, female seed cones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seed cones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female seed cones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cone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4267200"/>
            <a:ext cx="7365448" cy="2139047"/>
            <a:chOff x="147872" y="5410200"/>
            <a:chExt cx="7365448" cy="2139047"/>
          </a:xfrm>
        </p:grpSpPr>
        <p:grpSp>
          <p:nvGrpSpPr>
            <p:cNvPr id="21" name="Group 20"/>
            <p:cNvGrpSpPr/>
            <p:nvPr/>
          </p:nvGrpSpPr>
          <p:grpSpPr>
            <a:xfrm>
              <a:off x="1600200" y="5410200"/>
              <a:ext cx="5913120" cy="2139047"/>
              <a:chOff x="1600200" y="5410200"/>
              <a:chExt cx="5913120" cy="2139047"/>
            </a:xfrm>
          </p:grpSpPr>
          <p:sp>
            <p:nvSpPr>
              <p:cNvPr id="3079" name="TextBox 6"/>
              <p:cNvSpPr txBox="1">
                <a:spLocks noChangeArrowheads="1"/>
              </p:cNvSpPr>
              <p:nvPr/>
            </p:nvSpPr>
            <p:spPr bwMode="auto">
              <a:xfrm>
                <a:off x="1600200" y="5410200"/>
                <a:ext cx="2103120" cy="213904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Pollen cones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male pollen cones (strobili) are visible on the plant. Cones have overlapping scales that are initially tightly closed, then spread apart to open the cone and release pollen. Include cones that are unopened or open, but do not include wilted or dried cones that have already released all of their pollen.</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pollen cones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male pollen cones (strobili) are visible on the plant. Cones are considered "open" when the scales have spread apart to release pollen. Do not include wilted or dried cones that have already released all of their pollen.</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66204" y="1287967"/>
            <a:ext cx="7377596" cy="1988633"/>
            <a:chOff x="135724" y="1287967"/>
            <a:chExt cx="7377596" cy="1988633"/>
          </a:xfrm>
        </p:grpSpPr>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Young needles</a:t>
                </a:r>
              </a:p>
              <a:p>
                <a:pPr eaLnBrk="1" hangingPunct="1">
                  <a:spcBef>
                    <a:spcPct val="0"/>
                  </a:spcBef>
                  <a:buFontTx/>
                  <a:buNone/>
                </a:pPr>
                <a:r>
                  <a:rPr lang="en-US" altLang="en-US" sz="1100" dirty="0">
                    <a:latin typeface="+mn-lt"/>
                    <a:ea typeface="Cambria" charset="0"/>
                    <a:cs typeface="Arial" panose="020B0604020202020204" pitchFamily="34" charset="0"/>
                  </a:rPr>
                  <a:t>One or more young, unfolded needles are visible on the plant. A needle is considered "young" and "unfolded" once it begins to spread away at an angle from other needles in the bundle (and is no longer pressed flat against them), but before it has reached full size or turned the darker green color or tougher texture of mature needles on the plant.</a:t>
                </a: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Emerging needles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emerging needles or needle bundles (fascicles) are visible on the plant. A needle or needle bundle is considered "emerging" once the green tip is visible along the newly developing stem (candle), but before the needles have begun to unfold and spread away at an angle from others in the bundle.</a:t>
                </a:r>
                <a:endParaRPr lang="en-US" altLang="en-US" sz="1100" dirty="0">
                  <a:latin typeface="+mn-lt"/>
                  <a:ea typeface="Cambria" charset="0"/>
                  <a:cs typeface="Arial" panose="020B0604020202020204" pitchFamily="34" charset="0"/>
                </a:endParaRPr>
              </a:p>
            </p:txBody>
          </p:sp>
        </p:grpSp>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35724"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pic>
        <p:nvPicPr>
          <p:cNvPr id="43"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3BBAE0B7-F4BC-6844-8FD7-0B4B0A4FAC3E}"/>
              </a:ext>
            </a:extLst>
          </p:cNvPr>
          <p:cNvSpPr txBox="1"/>
          <p:nvPr/>
        </p:nvSpPr>
        <p:spPr>
          <a:xfrm>
            <a:off x="88780" y="8348572"/>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AE4CAD58-7349-9948-956A-051710AD9FBC}"/>
              </a:ext>
            </a:extLst>
          </p:cNvPr>
          <p:cNvSpPr txBox="1"/>
          <p:nvPr/>
        </p:nvSpPr>
        <p:spPr>
          <a:xfrm>
            <a:off x="93811" y="5785685"/>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3C6169EB-6318-2048-A8F9-89CD3D3D7567}"/>
              </a:ext>
            </a:extLst>
          </p:cNvPr>
          <p:cNvSpPr txBox="1"/>
          <p:nvPr/>
        </p:nvSpPr>
        <p:spPr>
          <a:xfrm>
            <a:off x="3886200" y="8348572"/>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F4C11B8B-2F6C-B340-ADE8-009CFDC293B0}"/>
              </a:ext>
            </a:extLst>
          </p:cNvPr>
          <p:cNvSpPr txBox="1"/>
          <p:nvPr/>
        </p:nvSpPr>
        <p:spPr>
          <a:xfrm>
            <a:off x="3903811" y="578369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AB1BC419-24DC-D444-A688-6ECF949F44DD}"/>
              </a:ext>
            </a:extLst>
          </p:cNvPr>
          <p:cNvSpPr txBox="1"/>
          <p:nvPr/>
        </p:nvSpPr>
        <p:spPr>
          <a:xfrm>
            <a:off x="96686" y="281038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094D39AD-8691-0444-BCEA-FE41808CD23A}"/>
              </a:ext>
            </a:extLst>
          </p:cNvPr>
          <p:cNvSpPr txBox="1"/>
          <p:nvPr/>
        </p:nvSpPr>
        <p:spPr>
          <a:xfrm>
            <a:off x="3901454" y="2830117"/>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4">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1214</TotalTime>
  <Words>621</Words>
  <Application>Microsoft Macintosh PowerPoint</Application>
  <PresentationFormat>Custom</PresentationFormat>
  <Paragraphs>50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98</cp:revision>
  <cp:lastPrinted>2017-06-26T21:14:38Z</cp:lastPrinted>
  <dcterms:created xsi:type="dcterms:W3CDTF">2017-02-26T20:54:12Z</dcterms:created>
  <dcterms:modified xsi:type="dcterms:W3CDTF">2025-05-30T20:53:11Z</dcterms:modified>
</cp:coreProperties>
</file>