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27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7270"/>
    <p:restoredTop sz="94549"/>
  </p:normalViewPr>
  <p:slideViewPr>
    <p:cSldViewPr>
      <p:cViewPr>
        <p:scale>
          <a:sx n="108" d="100"/>
          <a:sy n="108" d="100"/>
        </p:scale>
        <p:origin x="2040" y="152"/>
      </p:cViewPr>
      <p:guideLst>
        <p:guide pos="96"/>
        <p:guide orient="horz" pos="273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414091"/>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799"/>
            <a:ext cx="3357154" cy="4343187"/>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BA7CBDF7-20AE-F545-A578-445A2436F88F}"/>
              </a:ext>
            </a:extLst>
          </p:cNvPr>
          <p:cNvSpPr txBox="1"/>
          <p:nvPr/>
        </p:nvSpPr>
        <p:spPr>
          <a:xfrm>
            <a:off x="4093320" y="6561122"/>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135ADAD9-0730-CD4B-AD46-9F51C243BAE2}"/>
              </a:ext>
            </a:extLst>
          </p:cNvPr>
          <p:cNvSpPr txBox="1"/>
          <p:nvPr/>
        </p:nvSpPr>
        <p:spPr>
          <a:xfrm>
            <a:off x="4093320" y="9280014"/>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936577"/>
            <a:ext cx="1433996" cy="1435608"/>
          </a:xfrm>
          <a:prstGeom prst="rect">
            <a:avLst/>
          </a:prstGeom>
          <a:ln w="12700">
            <a:solidFill>
              <a:srgbClr val="000000"/>
            </a:solidFill>
          </a:ln>
        </p:spPr>
      </p:pic>
      <p:grpSp>
        <p:nvGrpSpPr>
          <p:cNvPr id="22" name="Group 21"/>
          <p:cNvGrpSpPr/>
          <p:nvPr/>
        </p:nvGrpSpPr>
        <p:grpSpPr>
          <a:xfrm>
            <a:off x="179832" y="68580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4267200"/>
            <a:ext cx="7365448" cy="2308324"/>
            <a:chOff x="147872" y="5410200"/>
            <a:chExt cx="7365448" cy="2308324"/>
          </a:xfrm>
        </p:grpSpPr>
        <p:grpSp>
          <p:nvGrpSpPr>
            <p:cNvPr id="21" name="Group 20"/>
            <p:cNvGrpSpPr/>
            <p:nvPr/>
          </p:nvGrpSpPr>
          <p:grpSpPr>
            <a:xfrm>
              <a:off x="1600200" y="5410200"/>
              <a:ext cx="5913120" cy="2308324"/>
              <a:chOff x="1600200" y="5410200"/>
              <a:chExt cx="5913120" cy="2308324"/>
            </a:xfrm>
          </p:grpSpPr>
          <p:sp>
            <p:nvSpPr>
              <p:cNvPr id="3079" name="TextBox 6"/>
              <p:cNvSpPr txBox="1">
                <a:spLocks noChangeArrowheads="1"/>
              </p:cNvSpPr>
              <p:nvPr/>
            </p:nvSpPr>
            <p:spPr bwMode="auto">
              <a:xfrm>
                <a:off x="1600200" y="5410200"/>
                <a:ext cx="2103120" cy="230832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 heads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flower heads (inflorescences) are visible on the plant. Flower heads, which include many small flowers arranged in </a:t>
                </a:r>
                <a:r>
                  <a:rPr lang="en-US" sz="1100" dirty="0" err="1">
                    <a:latin typeface="+mn-lt"/>
                    <a:ea typeface="Cambria" charset="0"/>
                    <a:cs typeface="Arial" panose="020B0604020202020204" pitchFamily="34" charset="0"/>
                  </a:rPr>
                  <a:t>spikelets</a:t>
                </a:r>
                <a:r>
                  <a:rPr lang="en-US" sz="1100" dirty="0">
                    <a:latin typeface="+mn-lt"/>
                    <a:ea typeface="Cambria" charset="0"/>
                    <a:cs typeface="Arial" panose="020B0604020202020204" pitchFamily="34" charset="0"/>
                  </a:rPr>
                  <a:t>, emerge from inside the stem and gradually grow taller. Include flower heads with unopened or open flowers,  but do not include heads whose flowers have all wilted or dried or begun to develop into fruits (grains).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A flower is considered "open" when reproductive parts (male anthers or female stigmata) can be seen protruding from the spikelet. Do not include flowers with wilted or dried reproductive parts.</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66204" y="1287967"/>
            <a:ext cx="7377596" cy="1988633"/>
            <a:chOff x="135724" y="1287967"/>
            <a:chExt cx="7377596" cy="1988633"/>
          </a:xfrm>
        </p:grpSpPr>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Leaves</a:t>
                </a:r>
              </a:p>
              <a:p>
                <a:pPr eaLnBrk="1" hangingPunct="1">
                  <a:spcBef>
                    <a:spcPct val="0"/>
                  </a:spcBef>
                  <a:buFontTx/>
                  <a:buNone/>
                </a:pPr>
                <a:r>
                  <a:rPr lang="en-US" altLang="en-US" sz="1100" dirty="0">
                    <a:latin typeface="+mn-lt"/>
                    <a:ea typeface="Cambria" charset="0"/>
                    <a:cs typeface="Arial" panose="020B0604020202020204" pitchFamily="34" charset="0"/>
                  </a:rPr>
                  <a:t>One or more live, green, unfolded leaves are visible on the plant. A leaf is considered "unfolded" once it unrolls slightly from around the stem and begins to fall away at an angle from the stem. Do not include fully dried or dead leaves.</a:t>
                </a: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Initial growth</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New growth of the plant is visible after a period of no growth (winter or drought), either as new green shoots sprouting from nodes on existing stems</a:t>
                </a:r>
                <a:r>
                  <a:rPr lang="en-US" sz="1100">
                    <a:latin typeface="+mn-lt"/>
                    <a:ea typeface="Cambria" charset="0"/>
                    <a:cs typeface="Arial" panose="020B0604020202020204" pitchFamily="34" charset="0"/>
                  </a:rPr>
                  <a:t>, new </a:t>
                </a:r>
                <a:r>
                  <a:rPr lang="en-US" sz="1100" dirty="0">
                    <a:latin typeface="+mn-lt"/>
                    <a:ea typeface="Cambria" charset="0"/>
                    <a:cs typeface="Arial" panose="020B0604020202020204" pitchFamily="34" charset="0"/>
                  </a:rPr>
                  <a:t>green shoots breaking through the soil surface, or re-greening of dried stems or leaves. For each shoot, growth is considered "initial" until the first leaf has unfolded or has fully re-greened.</a:t>
                </a:r>
                <a:endParaRPr lang="en-US" altLang="en-US" sz="1100" dirty="0">
                  <a:latin typeface="+mn-lt"/>
                  <a:ea typeface="Cambria" charset="0"/>
                  <a:cs typeface="Arial" panose="020B0604020202020204" pitchFamily="34" charset="0"/>
                </a:endParaRPr>
              </a:p>
            </p:txBody>
          </p:sp>
        </p:grpSp>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35724"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pic>
        <p:nvPicPr>
          <p:cNvPr id="43"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9F282CCA-3D01-0045-BB17-5D9FA8B1B23B}"/>
              </a:ext>
            </a:extLst>
          </p:cNvPr>
          <p:cNvSpPr txBox="1"/>
          <p:nvPr/>
        </p:nvSpPr>
        <p:spPr>
          <a:xfrm>
            <a:off x="3880300" y="836980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88926DD7-D9CC-5C43-8174-57E21F48B09D}"/>
              </a:ext>
            </a:extLst>
          </p:cNvPr>
          <p:cNvSpPr txBox="1"/>
          <p:nvPr/>
        </p:nvSpPr>
        <p:spPr>
          <a:xfrm>
            <a:off x="103602" y="836980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0683B626-9BDA-6A46-BEFF-450AE702B383}"/>
              </a:ext>
            </a:extLst>
          </p:cNvPr>
          <p:cNvSpPr txBox="1"/>
          <p:nvPr/>
        </p:nvSpPr>
        <p:spPr>
          <a:xfrm>
            <a:off x="3899177" y="579869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8C3A02A6-A77E-B14E-A4FF-D76F032D82F2}"/>
              </a:ext>
            </a:extLst>
          </p:cNvPr>
          <p:cNvSpPr txBox="1"/>
          <p:nvPr/>
        </p:nvSpPr>
        <p:spPr>
          <a:xfrm>
            <a:off x="92066" y="579594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A35ED112-7C3A-1C47-BA9A-0BAE0DD52284}"/>
              </a:ext>
            </a:extLst>
          </p:cNvPr>
          <p:cNvSpPr txBox="1"/>
          <p:nvPr/>
        </p:nvSpPr>
        <p:spPr>
          <a:xfrm>
            <a:off x="3929448" y="283059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AAA65727-CD00-AA4D-8DCF-6DA556FECDA5}"/>
              </a:ext>
            </a:extLst>
          </p:cNvPr>
          <p:cNvSpPr txBox="1"/>
          <p:nvPr/>
        </p:nvSpPr>
        <p:spPr>
          <a:xfrm>
            <a:off x="83834" y="283059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12">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1194</TotalTime>
  <Words>597</Words>
  <Application>Microsoft Macintosh PowerPoint</Application>
  <PresentationFormat>Custom</PresentationFormat>
  <Paragraphs>50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95</cp:revision>
  <cp:lastPrinted>2017-06-26T21:14:38Z</cp:lastPrinted>
  <dcterms:created xsi:type="dcterms:W3CDTF">2017-02-26T20:54:12Z</dcterms:created>
  <dcterms:modified xsi:type="dcterms:W3CDTF">2025-05-30T20:41:50Z</dcterms:modified>
</cp:coreProperties>
</file>