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345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28"/>
    <p:restoredTop sz="94622"/>
  </p:normalViewPr>
  <p:slideViewPr>
    <p:cSldViewPr>
      <p:cViewPr>
        <p:scale>
          <a:sx n="251" d="100"/>
          <a:sy n="251" d="100"/>
        </p:scale>
        <p:origin x="-2840" y="-4784"/>
      </p:cViewPr>
      <p:guideLst>
        <p:guide pos="96"/>
        <p:guide orient="horz" pos="345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1"/>
            <a:ext cx="3357152" cy="2335154"/>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077157"/>
            <a:ext cx="3357154" cy="4380222"/>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C71F40A-2039-6B24-C41F-F8855E171A2A}"/>
              </a:ext>
            </a:extLst>
          </p:cNvPr>
          <p:cNvSpPr txBox="1"/>
          <p:nvPr/>
        </p:nvSpPr>
        <p:spPr>
          <a:xfrm>
            <a:off x="4091124" y="6455715"/>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8" name="TextBox 7">
            <a:extLst>
              <a:ext uri="{FF2B5EF4-FFF2-40B4-BE49-F238E27FC236}">
                <a16:creationId xmlns:a16="http://schemas.microsoft.com/office/drawing/2014/main" id="{C0472851-75F1-7E24-7EC6-4D47372E4DAF}"/>
              </a:ext>
            </a:extLst>
          </p:cNvPr>
          <p:cNvSpPr txBox="1"/>
          <p:nvPr/>
        </p:nvSpPr>
        <p:spPr>
          <a:xfrm>
            <a:off x="4093098" y="9188954"/>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7546177"/>
            <a:ext cx="1433996" cy="1435608"/>
          </a:xfrm>
          <a:prstGeom prst="rect">
            <a:avLst/>
          </a:prstGeom>
          <a:ln w="12700">
            <a:solidFill>
              <a:srgbClr val="000000"/>
            </a:solidFill>
          </a:ln>
        </p:spPr>
      </p:pic>
      <p:grpSp>
        <p:nvGrpSpPr>
          <p:cNvPr id="22" name="Group 21"/>
          <p:cNvGrpSpPr/>
          <p:nvPr/>
        </p:nvGrpSpPr>
        <p:grpSpPr>
          <a:xfrm>
            <a:off x="152400" y="74676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Increasing leaf size, Falling leaves,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grpSp>
        <p:nvGrpSpPr>
          <p:cNvPr id="20" name="Group 19"/>
          <p:cNvGrpSpPr/>
          <p:nvPr/>
        </p:nvGrpSpPr>
        <p:grpSpPr>
          <a:xfrm>
            <a:off x="1600200" y="3352800"/>
            <a:ext cx="5913120" cy="1969770"/>
            <a:chOff x="1600200" y="3352800"/>
            <a:chExt cx="5913120" cy="1969770"/>
          </a:xfrm>
        </p:grpSpPr>
        <p:sp>
          <p:nvSpPr>
            <p:cNvPr id="32" name="TextBox 9"/>
            <p:cNvSpPr txBox="1">
              <a:spLocks noChangeArrowheads="1"/>
            </p:cNvSpPr>
            <p:nvPr/>
          </p:nvSpPr>
          <p:spPr bwMode="auto">
            <a:xfrm>
              <a:off x="5410200" y="3358764"/>
              <a:ext cx="2103120" cy="1822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Colored leaves</a:t>
              </a:r>
            </a:p>
            <a:p>
              <a:pPr eaLnBrk="1" hangingPunct="1">
                <a:spcBef>
                  <a:spcPct val="0"/>
                </a:spcBef>
                <a:buFontTx/>
                <a:buNone/>
              </a:pPr>
              <a:r>
                <a:rPr lang="en-US" sz="1100" dirty="0">
                  <a:latin typeface="+mn-lt"/>
                  <a:ea typeface="Cambria" charset="0"/>
                  <a:cs typeface="Arial" panose="020B0604020202020204" pitchFamily="34" charset="0"/>
                </a:rPr>
                <a:t>One or more leaves show some of their typical late-season color, or yellow or brown due to drought or other stresses. Do not include small spots of color due to minor leaf damage, or dieback on branches that have broken. Do not include fully dried or dead leaves that remain on the plant.</a:t>
              </a:r>
              <a:endParaRPr lang="en-US" altLang="en-US" sz="1100" b="1" dirty="0">
                <a:latin typeface="+mn-lt"/>
                <a:ea typeface="Cambria" charset="0"/>
                <a:cs typeface="Arial" panose="020B0604020202020204" pitchFamily="34" charset="0"/>
              </a:endParaRPr>
            </a:p>
          </p:txBody>
        </p:sp>
        <p:sp>
          <p:nvSpPr>
            <p:cNvPr id="33" name="TextBox 8"/>
            <p:cNvSpPr txBox="1">
              <a:spLocks noChangeArrowheads="1"/>
            </p:cNvSpPr>
            <p:nvPr/>
          </p:nvSpPr>
          <p:spPr bwMode="auto">
            <a:xfrm>
              <a:off x="1600200" y="3352800"/>
              <a:ext cx="2103120" cy="196977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sz="1100" dirty="0">
                  <a:ea typeface="Cambria" charset="0"/>
                  <a:cs typeface="Arial" panose="020B0604020202020204" pitchFamily="34" charset="0"/>
                </a:rPr>
                <a:t>One or more live, unfolded leaves are visible on the plant. A leaf is considered "unfolded" once its entire length has emerged from a breaking bud, stem node or growing stem tip, so that the leaf base is visible at its point of attachment to the leaf stalk (petiole) or stem. Do not include fully dried or dead leaves.</a:t>
              </a:r>
              <a:endParaRPr lang="en-US" altLang="en-US" sz="1100" dirty="0">
                <a:ea typeface="Cambria" charset="0"/>
                <a:cs typeface="Arial" panose="020B0604020202020204" pitchFamily="34" charset="0"/>
              </a:endParaRPr>
            </a:p>
          </p:txBody>
        </p:sp>
      </p:gr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leaves</a:t>
              </a:r>
            </a:p>
            <a:p>
              <a:pPr eaLnBrk="1" hangingPunct="1">
                <a:spcBef>
                  <a:spcPct val="0"/>
                </a:spcBef>
                <a:buFontTx/>
                <a:buNone/>
              </a:pPr>
              <a:r>
                <a:rPr lang="en-US" altLang="en-US" sz="900" dirty="0">
                  <a:latin typeface="+mn-lt"/>
                  <a:ea typeface="Cambria" charset="0"/>
                  <a:cs typeface="Arial" panose="020B0604020202020204" pitchFamily="34" charset="0"/>
                </a:rPr>
                <a:t>One or more young, unfolded leaves are visible on the plant. A leaf is considered "young" and "unfolded" once its entire length has emerged from a breaking bud, stem node or growing stem tip, so that the leaf base is visible at its point of attachment to the leaf stalk (petiole) or stem, but before the leaf has reached full size or turned the darker green color or tougher texture of mature leaves on the plant. Do not include fully dried or dead leaves.</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Breaking leaf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breaking leaf buds are visible on the plant. A leaf bud is considered "breaking" once a green leaf tip is visible at the end of the bud, but before the first leaf from the bud has unfolded to expose the leaf base at its point of attachment to the leaf stalk (petiole) or stem.</a:t>
              </a:r>
              <a:endParaRPr lang="en-US" altLang="en-US" sz="1100" dirty="0">
                <a:latin typeface="+mn-lt"/>
                <a:ea typeface="Cambria" charset="0"/>
                <a:cs typeface="Arial" panose="020B0604020202020204" pitchFamily="34" charset="0"/>
              </a:endParaRPr>
            </a:p>
          </p:txBody>
        </p:sp>
      </p:grp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pic>
        <p:nvPicPr>
          <p:cNvPr id="74" name="Picture 73"/>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5919" y="3463589"/>
            <a:ext cx="1433996" cy="1435608"/>
          </a:xfrm>
          <a:prstGeom prst="rect">
            <a:avLst/>
          </a:prstGeom>
          <a:ln w="12700">
            <a:solidFill>
              <a:srgbClr val="000000"/>
            </a:solidFill>
          </a:ln>
        </p:spPr>
      </p:pic>
      <p:pic>
        <p:nvPicPr>
          <p:cNvPr id="77" name="Picture 7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416" y="3461654"/>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pic>
        <p:nvPicPr>
          <p:cNvPr id="46"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67940" y="1391098"/>
            <a:ext cx="1433996" cy="1435608"/>
          </a:xfrm>
          <a:prstGeom prst="rect">
            <a:avLst/>
          </a:prstGeom>
          <a:ln w="12700">
            <a:solidFill>
              <a:srgbClr val="000000"/>
            </a:solidFill>
          </a:ln>
        </p:spPr>
      </p:pic>
      <p:sp>
        <p:nvSpPr>
          <p:cNvPr id="18" name="TextBox 17">
            <a:extLst>
              <a:ext uri="{FF2B5EF4-FFF2-40B4-BE49-F238E27FC236}">
                <a16:creationId xmlns:a16="http://schemas.microsoft.com/office/drawing/2014/main" id="{75039545-990D-5E53-248A-748AD9D936CF}"/>
              </a:ext>
            </a:extLst>
          </p:cNvPr>
          <p:cNvSpPr txBox="1"/>
          <p:nvPr/>
        </p:nvSpPr>
        <p:spPr>
          <a:xfrm>
            <a:off x="94357" y="2821796"/>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24" name="TextBox 23">
            <a:extLst>
              <a:ext uri="{FF2B5EF4-FFF2-40B4-BE49-F238E27FC236}">
                <a16:creationId xmlns:a16="http://schemas.microsoft.com/office/drawing/2014/main" id="{A59D3625-605C-35F9-0303-B3B121523488}"/>
              </a:ext>
            </a:extLst>
          </p:cNvPr>
          <p:cNvSpPr txBox="1"/>
          <p:nvPr/>
        </p:nvSpPr>
        <p:spPr>
          <a:xfrm>
            <a:off x="3890581" y="282060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25" name="TextBox 24">
            <a:extLst>
              <a:ext uri="{FF2B5EF4-FFF2-40B4-BE49-F238E27FC236}">
                <a16:creationId xmlns:a16="http://schemas.microsoft.com/office/drawing/2014/main" id="{1919745B-AC68-D991-1004-DEC3C7EDDD3F}"/>
              </a:ext>
            </a:extLst>
          </p:cNvPr>
          <p:cNvSpPr txBox="1"/>
          <p:nvPr/>
        </p:nvSpPr>
        <p:spPr>
          <a:xfrm>
            <a:off x="88780" y="4875576"/>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26" name="TextBox 25">
            <a:extLst>
              <a:ext uri="{FF2B5EF4-FFF2-40B4-BE49-F238E27FC236}">
                <a16:creationId xmlns:a16="http://schemas.microsoft.com/office/drawing/2014/main" id="{C67A372E-D9DA-171F-47A6-E15B454AB6A5}"/>
              </a:ext>
            </a:extLst>
          </p:cNvPr>
          <p:cNvSpPr txBox="1"/>
          <p:nvPr/>
        </p:nvSpPr>
        <p:spPr>
          <a:xfrm>
            <a:off x="3899590" y="489212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27" name="TextBox 26">
            <a:extLst>
              <a:ext uri="{FF2B5EF4-FFF2-40B4-BE49-F238E27FC236}">
                <a16:creationId xmlns:a16="http://schemas.microsoft.com/office/drawing/2014/main" id="{31B3300D-D6E7-7FFA-3A3B-10765110CA8E}"/>
              </a:ext>
            </a:extLst>
          </p:cNvPr>
          <p:cNvSpPr txBox="1"/>
          <p:nvPr/>
        </p:nvSpPr>
        <p:spPr>
          <a:xfrm>
            <a:off x="88780" y="692899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28" name="TextBox 27">
            <a:extLst>
              <a:ext uri="{FF2B5EF4-FFF2-40B4-BE49-F238E27FC236}">
                <a16:creationId xmlns:a16="http://schemas.microsoft.com/office/drawing/2014/main" id="{8D3A8A16-B3C8-0CED-4D77-E982C0E798DB}"/>
              </a:ext>
            </a:extLst>
          </p:cNvPr>
          <p:cNvSpPr txBox="1"/>
          <p:nvPr/>
        </p:nvSpPr>
        <p:spPr>
          <a:xfrm>
            <a:off x="3899590" y="693572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29" name="TextBox 28">
            <a:extLst>
              <a:ext uri="{FF2B5EF4-FFF2-40B4-BE49-F238E27FC236}">
                <a16:creationId xmlns:a16="http://schemas.microsoft.com/office/drawing/2014/main" id="{FF1CBC22-3040-63D8-5B0D-CBAD90C0259B}"/>
              </a:ext>
            </a:extLst>
          </p:cNvPr>
          <p:cNvSpPr txBox="1"/>
          <p:nvPr/>
        </p:nvSpPr>
        <p:spPr>
          <a:xfrm>
            <a:off x="88780" y="896559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0" name="TextBox 29">
            <a:extLst>
              <a:ext uri="{FF2B5EF4-FFF2-40B4-BE49-F238E27FC236}">
                <a16:creationId xmlns:a16="http://schemas.microsoft.com/office/drawing/2014/main" id="{CF95B4E1-6AF2-ADBA-803E-646FCFA8F5DE}"/>
              </a:ext>
            </a:extLst>
          </p:cNvPr>
          <p:cNvSpPr txBox="1"/>
          <p:nvPr/>
        </p:nvSpPr>
        <p:spPr>
          <a:xfrm>
            <a:off x="3902304" y="896559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19">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7C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1160</TotalTime>
  <Words>791</Words>
  <Application>Microsoft Macintosh PowerPoint</Application>
  <PresentationFormat>Custom</PresentationFormat>
  <Paragraphs>56</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88</cp:revision>
  <cp:lastPrinted>2017-06-26T21:14:38Z</cp:lastPrinted>
  <dcterms:created xsi:type="dcterms:W3CDTF">2017-02-26T20:54:12Z</dcterms:created>
  <dcterms:modified xsi:type="dcterms:W3CDTF">2025-05-30T20:35:55Z</dcterms:modified>
</cp:coreProperties>
</file>