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8" d="100"/>
          <a:sy n="98" d="100"/>
        </p:scale>
        <p:origin x="9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A0F07-8676-49E8-ADAE-52AA538E1AD4}" type="datetimeFigureOut">
              <a:rPr lang="en-US" smtClean="0"/>
              <a:t>9/28/2025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0A0EF-3C84-4C2F-8992-43AB6D732FCD}" type="slidenum">
              <a:rPr lang="en-US" smtClean="0"/>
              <a:t>‹#›</a:t>
            </a:fld>
            <a:endParaRPr lang="en-US"/>
          </a:p>
        </p:txBody>
      </p:sp>
    </p:spTree>
    <p:extLst>
      <p:ext uri="{BB962C8B-B14F-4D97-AF65-F5344CB8AC3E}">
        <p14:creationId xmlns:p14="http://schemas.microsoft.com/office/powerpoint/2010/main" val="243909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Imagine if your alarm clock suddenly started going off earlier every year. That's essentially what's happening to plants and animals around the world.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Going back to New York, where tulip tree is demonstrating that very dramatic advancement, other species are showing more muted changes; common lilac is now flowering about 10 days earlier than it did 200 years ago.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Yellow trout lily is flowering about a week earlier.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black cherry trees are flowering about three days earlier.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not all timing changes involve things happening earlier. Climate change can also push species in the opposite direction. For example, in North Dakota, smooth sumac now flowers about 10 days later than it did about 100 years ago.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species appear to be doing nothing at all, and this is turning out to be a poor survival strategy for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Using observations collected in Concord, MS by Henry David Thoreau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Researchers at Boston University have shown that St. John's wort, a perennial plant with bright yellow flowers, has not changed its flowering timing much at all since Thoreau's time and as a result it is far less abundant on the landscape than it was when Henry was tracking its flowers.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Aquatic species are experiencing some of the most dramatic timing shifts of 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Fish are spawning earlier as water temperatures warm.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Aquatic insects are also emerging earlier, creating cascading effects throughout food webs.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Climate change isn't just making things warmer; it's resetting nature's internal clock, causing species everywhere to advance or delay the timing of important life events.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Narangansett Bay, Rhode Island, the marine ecosystem is undergoing rapid and substantial changes. The average water temperature in Narangansett Bay has increased by about four degrees Fahrenheit since the 1960s.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seemingly minor change is driving massive shifts in which species live there and when they are active. Fish that migrate to the bay for the winter, like the longhorn sculpin and ocean pout, have dramatically shortened their stays, in some cases by 2-3 months.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on the flip side, summertime residents are staying in the Bay much longer, in some cases by more than 2 months.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just a few of the many examples of how species are adapting the timing of their activities to keep pace with rapidly changing conditions. There is a lot we know, but there is also a lot we don't know.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actually need many more observations of when plants and animals are undergoing their seasonal transitions to better understand how climate change is reshaping the timing of life on Earth and consequences for these changes.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observations to Nature's Notebook are helping scientists to detect trends, predict future changes, and develop strategies to help both wildlife and human communities adapt to our changing climate. </a:t>
            </a:r>
          </a:p>
          <a:p>
            <a:endParaRPr lang="en-US"/>
          </a:p>
          <a:p>
            <a:r>
              <a:rPr lang="en-US"/>
              <a:t>Thank you for your efforts!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 more at usanpn.org.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video we're looking at real examples of how certain species are shifting their schedules, with changes measured not just in days, but sometimes in weeks, or even months.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start with plants. Some of our best measures of change are possible because people carefully documented when various plants leafed out and bloomed hundreds of years ago.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comparing observations collected today with those records collected hundreds of years ago, we can see clear evidence of change in many species.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New York, tulip tree now flowers 27 days earlier than back in the early 1800s. That's a change of nearly a month over two centuries. This major shift appears to be largely the result of steadily increasing temperatures in this region.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It's not just in North America, though. In Switzerland, horse chestnut trees now leaf out about 11 days earlier than they did in the 1800s.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These trees, famous for their eye catching flower spikes, are also responding to warmer temperatures by starting their growing season measurably earlier.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the changes aren't uniform across species; while many plants are advancing their spring activities, some are demonstrating much larger shifts than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60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80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859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5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16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644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5853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347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827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40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352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53010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371/journal.pone.0282635" TargetMode="External"/><Relationship Id="rId2" Type="http://schemas.openxmlformats.org/officeDocument/2006/relationships/hyperlink" Target="https://doi.org/10.1111/1365-2745.13926" TargetMode="External"/><Relationship Id="rId1" Type="http://schemas.openxmlformats.org/officeDocument/2006/relationships/slideLayout" Target="../slideLayouts/slideLayout7.xml"/><Relationship Id="rId4" Type="http://schemas.openxmlformats.org/officeDocument/2006/relationships/hyperlink" Target="https://doi.org/10.1073/pnas.08064461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524A829-0538-5DE9-1B05-B2F23BC7B0F9}"/>
              </a:ext>
            </a:extLst>
          </p:cNvPr>
          <p:cNvSpPr/>
          <p:nvPr/>
        </p:nvSpPr>
        <p:spPr>
          <a:xfrm>
            <a:off x="-84283" y="1"/>
            <a:ext cx="12276283" cy="6858000"/>
          </a:xfrm>
          <a:custGeom>
            <a:avLst/>
            <a:gdLst/>
            <a:ahLst/>
            <a:cxnLst/>
            <a:rect l="l" t="t" r="r" b="b"/>
            <a:pathLst>
              <a:path w="23101514" h="14438447">
                <a:moveTo>
                  <a:pt x="0" y="0"/>
                </a:moveTo>
                <a:lnTo>
                  <a:pt x="23101515" y="0"/>
                </a:lnTo>
                <a:lnTo>
                  <a:pt x="23101515" y="14438447"/>
                </a:lnTo>
                <a:lnTo>
                  <a:pt x="0" y="14438447"/>
                </a:lnTo>
                <a:lnTo>
                  <a:pt x="0" y="0"/>
                </a:lnTo>
                <a:close/>
              </a:path>
            </a:pathLst>
          </a:custGeom>
          <a:blipFill>
            <a:blip r:embed="rId2"/>
            <a:stretch>
              <a:fillRect r="-25454" b="-40356"/>
            </a:stretch>
          </a:blipFill>
        </p:spPr>
        <p:txBody>
          <a:bodyPr/>
          <a:lstStyle/>
          <a:p>
            <a:pPr defTabSz="609630"/>
            <a:endParaRPr lang="en-US" sz="1200">
              <a:solidFill>
                <a:prstClr val="black"/>
              </a:solidFill>
              <a:latin typeface="Calibri"/>
            </a:endParaRPr>
          </a:p>
        </p:txBody>
      </p:sp>
      <p:grpSp>
        <p:nvGrpSpPr>
          <p:cNvPr id="3" name="Group 6">
            <a:extLst>
              <a:ext uri="{FF2B5EF4-FFF2-40B4-BE49-F238E27FC236}">
                <a16:creationId xmlns:a16="http://schemas.microsoft.com/office/drawing/2014/main" id="{2D2A0417-D2CA-F38B-70CA-BAEDA4F4A00A}"/>
              </a:ext>
            </a:extLst>
          </p:cNvPr>
          <p:cNvGrpSpPr/>
          <p:nvPr/>
        </p:nvGrpSpPr>
        <p:grpSpPr>
          <a:xfrm>
            <a:off x="685800" y="2275878"/>
            <a:ext cx="11081465" cy="2306246"/>
            <a:chOff x="0" y="0"/>
            <a:chExt cx="4377863" cy="911109"/>
          </a:xfrm>
        </p:grpSpPr>
        <p:sp>
          <p:nvSpPr>
            <p:cNvPr id="4" name="Freeform 7">
              <a:extLst>
                <a:ext uri="{FF2B5EF4-FFF2-40B4-BE49-F238E27FC236}">
                  <a16:creationId xmlns:a16="http://schemas.microsoft.com/office/drawing/2014/main" id="{FD119B39-96D7-BD2E-894A-9263DC092D9E}"/>
                </a:ext>
              </a:extLst>
            </p:cNvPr>
            <p:cNvSpPr/>
            <p:nvPr/>
          </p:nvSpPr>
          <p:spPr>
            <a:xfrm>
              <a:off x="0" y="0"/>
              <a:ext cx="4377863" cy="911110"/>
            </a:xfrm>
            <a:custGeom>
              <a:avLst/>
              <a:gdLst/>
              <a:ahLst/>
              <a:cxnLst/>
              <a:rect l="l" t="t" r="r" b="b"/>
              <a:pathLst>
                <a:path w="4377863" h="911110">
                  <a:moveTo>
                    <a:pt x="23754" y="0"/>
                  </a:moveTo>
                  <a:lnTo>
                    <a:pt x="4354109" y="0"/>
                  </a:lnTo>
                  <a:cubicBezTo>
                    <a:pt x="4360409" y="0"/>
                    <a:pt x="4366451" y="2503"/>
                    <a:pt x="4370906" y="6957"/>
                  </a:cubicBezTo>
                  <a:cubicBezTo>
                    <a:pt x="4375360" y="11412"/>
                    <a:pt x="4377863" y="17454"/>
                    <a:pt x="4377863" y="23754"/>
                  </a:cubicBezTo>
                  <a:lnTo>
                    <a:pt x="4377863" y="887356"/>
                  </a:lnTo>
                  <a:cubicBezTo>
                    <a:pt x="4377863" y="893656"/>
                    <a:pt x="4375360" y="899698"/>
                    <a:pt x="4370906" y="904152"/>
                  </a:cubicBezTo>
                  <a:cubicBezTo>
                    <a:pt x="4366451" y="908607"/>
                    <a:pt x="4360409" y="911110"/>
                    <a:pt x="4354109" y="911110"/>
                  </a:cubicBezTo>
                  <a:lnTo>
                    <a:pt x="23754" y="911110"/>
                  </a:lnTo>
                  <a:cubicBezTo>
                    <a:pt x="17454" y="911110"/>
                    <a:pt x="11412" y="908607"/>
                    <a:pt x="6957" y="904152"/>
                  </a:cubicBezTo>
                  <a:cubicBezTo>
                    <a:pt x="2503" y="899698"/>
                    <a:pt x="0" y="893656"/>
                    <a:pt x="0" y="887356"/>
                  </a:cubicBezTo>
                  <a:lnTo>
                    <a:pt x="0" y="23754"/>
                  </a:lnTo>
                  <a:cubicBezTo>
                    <a:pt x="0" y="17454"/>
                    <a:pt x="2503" y="11412"/>
                    <a:pt x="6957" y="6957"/>
                  </a:cubicBezTo>
                  <a:cubicBezTo>
                    <a:pt x="11412" y="2503"/>
                    <a:pt x="17454" y="0"/>
                    <a:pt x="23754" y="0"/>
                  </a:cubicBezTo>
                  <a:close/>
                </a:path>
              </a:pathLst>
            </a:custGeom>
            <a:solidFill>
              <a:srgbClr val="C45919">
                <a:alpha val="89804"/>
              </a:srgbClr>
            </a:solidFill>
            <a:ln w="171450" cap="rnd">
              <a:solidFill>
                <a:srgbClr val="F37021">
                  <a:alpha val="89804"/>
                </a:srgbClr>
              </a:solidFill>
              <a:prstDash val="solid"/>
              <a:round/>
            </a:ln>
          </p:spPr>
          <p:txBody>
            <a:bodyPr/>
            <a:lstStyle/>
            <a:p>
              <a:pPr defTabSz="609630"/>
              <a:endParaRPr lang="en-US" sz="1200">
                <a:solidFill>
                  <a:prstClr val="black"/>
                </a:solidFill>
                <a:latin typeface="Calibri"/>
              </a:endParaRPr>
            </a:p>
          </p:txBody>
        </p:sp>
        <p:sp>
          <p:nvSpPr>
            <p:cNvPr id="5" name="TextBox 8">
              <a:extLst>
                <a:ext uri="{FF2B5EF4-FFF2-40B4-BE49-F238E27FC236}">
                  <a16:creationId xmlns:a16="http://schemas.microsoft.com/office/drawing/2014/main" id="{A8B4A1DD-3E7F-20F9-84F8-50F14C3B57B0}"/>
                </a:ext>
              </a:extLst>
            </p:cNvPr>
            <p:cNvSpPr txBox="1"/>
            <p:nvPr/>
          </p:nvSpPr>
          <p:spPr>
            <a:xfrm>
              <a:off x="0" y="-47625"/>
              <a:ext cx="4377863" cy="958734"/>
            </a:xfrm>
            <a:prstGeom prst="rect">
              <a:avLst/>
            </a:prstGeom>
          </p:spPr>
          <p:txBody>
            <a:bodyPr lIns="33867" tIns="33867" rIns="33867" bIns="33867" rtlCol="0" anchor="ctr"/>
            <a:lstStyle/>
            <a:p>
              <a:pPr algn="ctr" defTabSz="609630">
                <a:lnSpc>
                  <a:spcPts val="2239"/>
                </a:lnSpc>
              </a:pPr>
              <a:endParaRPr sz="1200">
                <a:solidFill>
                  <a:prstClr val="black"/>
                </a:solidFill>
                <a:latin typeface="Calibri"/>
              </a:endParaRPr>
            </a:p>
          </p:txBody>
        </p:sp>
      </p:grpSp>
      <p:sp>
        <p:nvSpPr>
          <p:cNvPr id="6" name="TextBox 9">
            <a:extLst>
              <a:ext uri="{FF2B5EF4-FFF2-40B4-BE49-F238E27FC236}">
                <a16:creationId xmlns:a16="http://schemas.microsoft.com/office/drawing/2014/main" id="{A5DC7437-621E-10C6-2B19-1A2FD5404A80}"/>
              </a:ext>
            </a:extLst>
          </p:cNvPr>
          <p:cNvSpPr txBox="1"/>
          <p:nvPr/>
        </p:nvSpPr>
        <p:spPr>
          <a:xfrm>
            <a:off x="685801" y="2616316"/>
            <a:ext cx="11081465" cy="1481239"/>
          </a:xfrm>
          <a:prstGeom prst="rect">
            <a:avLst/>
          </a:prstGeom>
        </p:spPr>
        <p:txBody>
          <a:bodyPr wrap="square" lIns="0" tIns="0" rIns="0" bIns="0" rtlCol="0" anchor="t">
            <a:spAutoFit/>
          </a:bodyPr>
          <a:lstStyle/>
          <a:p>
            <a:pPr algn="ctr" defTabSz="609630">
              <a:lnSpc>
                <a:spcPts val="7920"/>
              </a:lnSpc>
            </a:pPr>
            <a:r>
              <a:rPr lang="en-US" sz="5657" b="1" dirty="0">
                <a:solidFill>
                  <a:srgbClr val="FFFFFF"/>
                </a:solidFill>
                <a:latin typeface="Gotham Bold"/>
                <a:ea typeface="Gotham Bold"/>
                <a:cs typeface="Gotham Bold"/>
                <a:sym typeface="Gotham Bold"/>
              </a:rPr>
              <a:t>How phenology has changed</a:t>
            </a:r>
          </a:p>
          <a:p>
            <a:pPr algn="ctr" defTabSz="609630">
              <a:lnSpc>
                <a:spcPts val="4000"/>
              </a:lnSpc>
              <a:spcBef>
                <a:spcPct val="0"/>
              </a:spcBef>
            </a:pPr>
            <a:r>
              <a:rPr lang="en-US" sz="2857" b="1" i="1" dirty="0">
                <a:solidFill>
                  <a:srgbClr val="FFFFFF"/>
                </a:solidFill>
                <a:latin typeface="Gotham Bold Italics"/>
                <a:ea typeface="Gotham Bold Italics"/>
                <a:cs typeface="Gotham Bold Italics"/>
                <a:sym typeface="Gotham Bold Italics"/>
              </a:rPr>
              <a:t>Nature’s Notebook</a:t>
            </a:r>
            <a:r>
              <a:rPr lang="en-US" sz="2857" b="1" dirty="0">
                <a:solidFill>
                  <a:srgbClr val="FFFFFF"/>
                </a:solidFill>
                <a:latin typeface="Gotham Bold"/>
                <a:ea typeface="Gotham Bold"/>
                <a:cs typeface="Gotham Bold"/>
                <a:sym typeface="Gotham Bold"/>
              </a:rPr>
              <a:t> video series</a:t>
            </a:r>
          </a:p>
        </p:txBody>
      </p:sp>
      <p:sp>
        <p:nvSpPr>
          <p:cNvPr id="7" name="Freeform 3">
            <a:extLst>
              <a:ext uri="{FF2B5EF4-FFF2-40B4-BE49-F238E27FC236}">
                <a16:creationId xmlns:a16="http://schemas.microsoft.com/office/drawing/2014/main" id="{07A0E7BE-D9FD-0EF1-CD3A-D036D9D8E256}"/>
              </a:ext>
            </a:extLst>
          </p:cNvPr>
          <p:cNvSpPr/>
          <p:nvPr/>
        </p:nvSpPr>
        <p:spPr>
          <a:xfrm>
            <a:off x="4400468" y="5824229"/>
            <a:ext cx="2050909" cy="636151"/>
          </a:xfrm>
          <a:custGeom>
            <a:avLst/>
            <a:gdLst/>
            <a:ahLst/>
            <a:cxnLst/>
            <a:rect l="l" t="t" r="r" b="b"/>
            <a:pathLst>
              <a:path w="3076364" h="954227">
                <a:moveTo>
                  <a:pt x="0" y="0"/>
                </a:moveTo>
                <a:lnTo>
                  <a:pt x="3076364" y="0"/>
                </a:lnTo>
                <a:lnTo>
                  <a:pt x="3076364" y="954228"/>
                </a:lnTo>
                <a:lnTo>
                  <a:pt x="0" y="95422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4">
            <a:extLst>
              <a:ext uri="{FF2B5EF4-FFF2-40B4-BE49-F238E27FC236}">
                <a16:creationId xmlns:a16="http://schemas.microsoft.com/office/drawing/2014/main" id="{9EA1002A-A4D4-C38F-0F81-733C3E6AE033}"/>
              </a:ext>
            </a:extLst>
          </p:cNvPr>
          <p:cNvSpPr/>
          <p:nvPr/>
        </p:nvSpPr>
        <p:spPr>
          <a:xfrm>
            <a:off x="4175486" y="385696"/>
            <a:ext cx="3841029" cy="1777335"/>
          </a:xfrm>
          <a:custGeom>
            <a:avLst/>
            <a:gdLst/>
            <a:ahLst/>
            <a:cxnLst/>
            <a:rect l="l" t="t" r="r" b="b"/>
            <a:pathLst>
              <a:path w="5761543" h="2666002">
                <a:moveTo>
                  <a:pt x="0" y="0"/>
                </a:moveTo>
                <a:lnTo>
                  <a:pt x="5761544" y="0"/>
                </a:lnTo>
                <a:lnTo>
                  <a:pt x="5761544" y="2666003"/>
                </a:lnTo>
                <a:lnTo>
                  <a:pt x="0" y="266600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5">
            <a:extLst>
              <a:ext uri="{FF2B5EF4-FFF2-40B4-BE49-F238E27FC236}">
                <a16:creationId xmlns:a16="http://schemas.microsoft.com/office/drawing/2014/main" id="{50A5627A-6DC1-E81C-40E9-AF02CC33640B}"/>
              </a:ext>
            </a:extLst>
          </p:cNvPr>
          <p:cNvSpPr/>
          <p:nvPr/>
        </p:nvSpPr>
        <p:spPr>
          <a:xfrm>
            <a:off x="6944516" y="5783633"/>
            <a:ext cx="671706" cy="676747"/>
          </a:xfrm>
          <a:custGeom>
            <a:avLst/>
            <a:gdLst/>
            <a:ahLst/>
            <a:cxnLst/>
            <a:rect l="l" t="t" r="r" b="b"/>
            <a:pathLst>
              <a:path w="1007559" h="1015120">
                <a:moveTo>
                  <a:pt x="0" y="0"/>
                </a:moveTo>
                <a:lnTo>
                  <a:pt x="1007559" y="0"/>
                </a:lnTo>
                <a:lnTo>
                  <a:pt x="1007559" y="1015121"/>
                </a:lnTo>
                <a:lnTo>
                  <a:pt x="0" y="101512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23788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000"/>
            <a:ext cx="12192000" cy="6985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stretch>
              <a:fillRect t="-5634" b="-25275"/>
            </a:stretch>
          </a:blipFill>
        </p:spPr>
        <p:txBody>
          <a:bodyPr/>
          <a:lstStyle/>
          <a:p>
            <a:pPr defTabSz="609630"/>
            <a:endParaRPr lang="en-US" sz="1200">
              <a:solidFill>
                <a:prstClr val="black"/>
              </a:solidFill>
              <a:latin typeface="Calibri"/>
            </a:endParaRPr>
          </a:p>
        </p:txBody>
      </p:sp>
      <p:sp>
        <p:nvSpPr>
          <p:cNvPr id="3" name="Freeform 3"/>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56370" y="6463997"/>
            <a:ext cx="5194577"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Echo Surina</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3526" t="-31763" b="-31763"/>
            </a:stretch>
          </a:blipFill>
        </p:spPr>
        <p:txBody>
          <a:bodyPr/>
          <a:lstStyle/>
          <a:p>
            <a:pPr defTabSz="609630"/>
            <a:endParaRPr lang="en-US" sz="1200">
              <a:solidFill>
                <a:prstClr val="black"/>
              </a:solidFill>
              <a:latin typeface="Calibri"/>
            </a:endParaRPr>
          </a:p>
        </p:txBody>
      </p:sp>
      <p:sp>
        <p:nvSpPr>
          <p:cNvPr id="3" name="TextBox 3"/>
          <p:cNvSpPr txBox="1"/>
          <p:nvPr/>
        </p:nvSpPr>
        <p:spPr>
          <a:xfrm>
            <a:off x="82550" y="6172957"/>
            <a:ext cx="4948043"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Karo K. via Unsplash, Public Domain</a:t>
            </a:r>
          </a:p>
        </p:txBody>
      </p:sp>
      <p:grpSp>
        <p:nvGrpSpPr>
          <p:cNvPr id="4" name="Group 4"/>
          <p:cNvGrpSpPr/>
          <p:nvPr/>
        </p:nvGrpSpPr>
        <p:grpSpPr>
          <a:xfrm>
            <a:off x="3129097" y="2381155"/>
            <a:ext cx="6238723" cy="2375051"/>
            <a:chOff x="0" y="0"/>
            <a:chExt cx="2464680" cy="938292"/>
          </a:xfrm>
        </p:grpSpPr>
        <p:sp>
          <p:nvSpPr>
            <p:cNvPr id="5" name="Freeform 5"/>
            <p:cNvSpPr/>
            <p:nvPr/>
          </p:nvSpPr>
          <p:spPr>
            <a:xfrm>
              <a:off x="0" y="0"/>
              <a:ext cx="2464681" cy="938292"/>
            </a:xfrm>
            <a:custGeom>
              <a:avLst/>
              <a:gdLst/>
              <a:ahLst/>
              <a:cxnLst/>
              <a:rect l="l" t="t" r="r" b="b"/>
              <a:pathLst>
                <a:path w="2464681" h="938292">
                  <a:moveTo>
                    <a:pt x="42192" y="0"/>
                  </a:moveTo>
                  <a:lnTo>
                    <a:pt x="2422488" y="0"/>
                  </a:lnTo>
                  <a:cubicBezTo>
                    <a:pt x="2445790" y="0"/>
                    <a:pt x="2464681" y="18890"/>
                    <a:pt x="2464681" y="42192"/>
                  </a:cubicBezTo>
                  <a:lnTo>
                    <a:pt x="2464681" y="896099"/>
                  </a:lnTo>
                  <a:cubicBezTo>
                    <a:pt x="2464681" y="919402"/>
                    <a:pt x="2445790" y="938292"/>
                    <a:pt x="2422488" y="938292"/>
                  </a:cubicBezTo>
                  <a:lnTo>
                    <a:pt x="42192" y="938292"/>
                  </a:lnTo>
                  <a:cubicBezTo>
                    <a:pt x="18890" y="938292"/>
                    <a:pt x="0" y="919402"/>
                    <a:pt x="0" y="896099"/>
                  </a:cubicBezTo>
                  <a:lnTo>
                    <a:pt x="0" y="42192"/>
                  </a:lnTo>
                  <a:cubicBezTo>
                    <a:pt x="0" y="18890"/>
                    <a:pt x="18890" y="0"/>
                    <a:pt x="42192"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6" name="TextBox 6"/>
            <p:cNvSpPr txBox="1"/>
            <p:nvPr/>
          </p:nvSpPr>
          <p:spPr>
            <a:xfrm>
              <a:off x="0" y="-95250"/>
              <a:ext cx="2464680" cy="1033542"/>
            </a:xfrm>
            <a:prstGeom prst="rect">
              <a:avLst/>
            </a:prstGeom>
          </p:spPr>
          <p:txBody>
            <a:bodyPr lIns="33867" tIns="33867" rIns="33867" bIns="33867" rtlCol="0" anchor="ctr"/>
            <a:lstStyle/>
            <a:p>
              <a:pPr algn="ctr" defTabSz="609630">
                <a:lnSpc>
                  <a:spcPts val="4480"/>
                </a:lnSpc>
              </a:pPr>
              <a:r>
                <a:rPr lang="en-US" sz="3199" b="1">
                  <a:solidFill>
                    <a:srgbClr val="FFFFFF">
                      <a:alpha val="80000"/>
                    </a:srgbClr>
                  </a:solidFill>
                  <a:latin typeface="Gotham Bold"/>
                  <a:ea typeface="Gotham Bold"/>
                  <a:cs typeface="Gotham Bold"/>
                  <a:sym typeface="Gotham Bold"/>
                </a:rPr>
                <a:t>Common lilac</a:t>
              </a:r>
            </a:p>
            <a:p>
              <a:pPr algn="ctr" defTabSz="609630">
                <a:lnSpc>
                  <a:spcPts val="4480"/>
                </a:lnSpc>
              </a:pPr>
              <a:r>
                <a:rPr lang="en-US" sz="3199" i="1">
                  <a:solidFill>
                    <a:srgbClr val="FFFFFF">
                      <a:alpha val="80000"/>
                    </a:srgbClr>
                  </a:solidFill>
                  <a:latin typeface="Gotham Italics"/>
                  <a:ea typeface="Gotham Italics"/>
                  <a:cs typeface="Gotham Italics"/>
                  <a:sym typeface="Gotham Italics"/>
                </a:rPr>
                <a:t>Syringa vulgaris</a:t>
              </a:r>
              <a:r>
                <a:rPr lang="en-US" sz="3199">
                  <a:solidFill>
                    <a:srgbClr val="FFFFFF">
                      <a:alpha val="80000"/>
                    </a:srgbClr>
                  </a:solidFill>
                  <a:latin typeface="Gotham"/>
                  <a:ea typeface="Gotham"/>
                  <a:cs typeface="Gotham"/>
                  <a:sym typeface="Gotham"/>
                </a:rPr>
                <a:t> </a:t>
              </a:r>
            </a:p>
            <a:p>
              <a:pPr algn="ctr" defTabSz="609630">
                <a:lnSpc>
                  <a:spcPts val="4480"/>
                </a:lnSpc>
              </a:pPr>
              <a:r>
                <a:rPr lang="en-US" sz="3199">
                  <a:solidFill>
                    <a:srgbClr val="FFFFFF">
                      <a:alpha val="80000"/>
                    </a:srgbClr>
                  </a:solidFill>
                  <a:latin typeface="Gotham"/>
                  <a:ea typeface="Gotham"/>
                  <a:cs typeface="Gotham"/>
                  <a:sym typeface="Gotham"/>
                </a:rPr>
                <a:t>In New York, flowers 10 days earlier than 200 years ago</a:t>
              </a:r>
            </a:p>
          </p:txBody>
        </p:sp>
      </p:grpSp>
      <p:sp>
        <p:nvSpPr>
          <p:cNvPr id="7" name="TextBox 7"/>
          <p:cNvSpPr txBox="1"/>
          <p:nvPr/>
        </p:nvSpPr>
        <p:spPr>
          <a:xfrm>
            <a:off x="-735050" y="646251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Battle et al. 2022, </a:t>
            </a:r>
            <a:r>
              <a:rPr lang="en-US" sz="1600" i="1">
                <a:solidFill>
                  <a:srgbClr val="FEFEFE"/>
                </a:solidFill>
                <a:latin typeface="Gotham Italics"/>
                <a:ea typeface="Gotham Italics"/>
                <a:cs typeface="Gotham Italics"/>
                <a:sym typeface="Gotham Italics"/>
              </a:rPr>
              <a:t>Journal of Ecology</a:t>
            </a:r>
          </a:p>
        </p:txBody>
      </p:sp>
      <p:sp>
        <p:nvSpPr>
          <p:cNvPr id="8" name="Freeform 8"/>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13" y="-1"/>
            <a:ext cx="12192000" cy="6858001"/>
          </a:xfrm>
          <a:custGeom>
            <a:avLst/>
            <a:gdLst/>
            <a:ahLst/>
            <a:cxnLst/>
            <a:rect l="l" t="t" r="r" b="b"/>
            <a:pathLst>
              <a:path w="18288000" h="26993358">
                <a:moveTo>
                  <a:pt x="0" y="0"/>
                </a:moveTo>
                <a:lnTo>
                  <a:pt x="18288000" y="0"/>
                </a:lnTo>
                <a:lnTo>
                  <a:pt x="18288000" y="26993358"/>
                </a:lnTo>
                <a:lnTo>
                  <a:pt x="0" y="26993358"/>
                </a:lnTo>
                <a:lnTo>
                  <a:pt x="0" y="0"/>
                </a:lnTo>
                <a:close/>
              </a:path>
            </a:pathLst>
          </a:custGeom>
          <a:blipFill>
            <a:blip r:embed="rId3"/>
            <a:stretch>
              <a:fillRect t="-56803" b="-105600"/>
            </a:stretch>
          </a:blipFill>
        </p:spPr>
        <p:txBody>
          <a:bodyPr/>
          <a:lstStyle/>
          <a:p>
            <a:pPr defTabSz="609630"/>
            <a:endParaRPr lang="en-US" sz="1200">
              <a:solidFill>
                <a:prstClr val="black"/>
              </a:solidFill>
              <a:latin typeface="Calibri"/>
            </a:endParaRPr>
          </a:p>
        </p:txBody>
      </p:sp>
      <p:sp>
        <p:nvSpPr>
          <p:cNvPr id="3" name="TextBox 3"/>
          <p:cNvSpPr txBox="1"/>
          <p:nvPr/>
        </p:nvSpPr>
        <p:spPr>
          <a:xfrm>
            <a:off x="-665895" y="6479561"/>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Battle et al. 2022, </a:t>
            </a:r>
            <a:r>
              <a:rPr lang="en-US" sz="1600" i="1">
                <a:solidFill>
                  <a:srgbClr val="FEFEFE"/>
                </a:solidFill>
                <a:latin typeface="Gotham Italics"/>
                <a:ea typeface="Gotham Italics"/>
                <a:cs typeface="Gotham Italics"/>
                <a:sym typeface="Gotham Italics"/>
              </a:rPr>
              <a:t>Journal of Ecology</a:t>
            </a:r>
          </a:p>
        </p:txBody>
      </p:sp>
      <p:grpSp>
        <p:nvGrpSpPr>
          <p:cNvPr id="4" name="Group 4"/>
          <p:cNvGrpSpPr/>
          <p:nvPr/>
        </p:nvGrpSpPr>
        <p:grpSpPr>
          <a:xfrm>
            <a:off x="313513" y="2049079"/>
            <a:ext cx="5488623" cy="2992320"/>
            <a:chOff x="0" y="0"/>
            <a:chExt cx="2168345" cy="1182151"/>
          </a:xfrm>
        </p:grpSpPr>
        <p:sp>
          <p:nvSpPr>
            <p:cNvPr id="5" name="Freeform 5"/>
            <p:cNvSpPr/>
            <p:nvPr/>
          </p:nvSpPr>
          <p:spPr>
            <a:xfrm>
              <a:off x="0" y="0"/>
              <a:ext cx="2168345" cy="1182151"/>
            </a:xfrm>
            <a:custGeom>
              <a:avLst/>
              <a:gdLst/>
              <a:ahLst/>
              <a:cxnLst/>
              <a:rect l="l" t="t" r="r" b="b"/>
              <a:pathLst>
                <a:path w="2168345" h="1182151">
                  <a:moveTo>
                    <a:pt x="47958" y="0"/>
                  </a:moveTo>
                  <a:lnTo>
                    <a:pt x="2120387" y="0"/>
                  </a:lnTo>
                  <a:cubicBezTo>
                    <a:pt x="2146873" y="0"/>
                    <a:pt x="2168345" y="21472"/>
                    <a:pt x="2168345" y="47958"/>
                  </a:cubicBezTo>
                  <a:lnTo>
                    <a:pt x="2168345" y="1134193"/>
                  </a:lnTo>
                  <a:cubicBezTo>
                    <a:pt x="2168345" y="1160679"/>
                    <a:pt x="2146873" y="1182151"/>
                    <a:pt x="2120387" y="1182151"/>
                  </a:cubicBezTo>
                  <a:lnTo>
                    <a:pt x="47958" y="1182151"/>
                  </a:lnTo>
                  <a:cubicBezTo>
                    <a:pt x="21472" y="1182151"/>
                    <a:pt x="0" y="1160679"/>
                    <a:pt x="0" y="1134193"/>
                  </a:cubicBezTo>
                  <a:lnTo>
                    <a:pt x="0" y="47958"/>
                  </a:lnTo>
                  <a:cubicBezTo>
                    <a:pt x="0" y="21472"/>
                    <a:pt x="21472" y="0"/>
                    <a:pt x="47958"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6" name="TextBox 6"/>
            <p:cNvSpPr txBox="1"/>
            <p:nvPr/>
          </p:nvSpPr>
          <p:spPr>
            <a:xfrm>
              <a:off x="0" y="-104775"/>
              <a:ext cx="2168345" cy="1286926"/>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Yellow trout lily</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Erythronium americanum</a:t>
              </a:r>
            </a:p>
            <a:p>
              <a:pPr algn="ctr" defTabSz="609630">
                <a:lnSpc>
                  <a:spcPts val="4480"/>
                </a:lnSpc>
              </a:pPr>
              <a:r>
                <a:rPr lang="en-US" sz="3199">
                  <a:solidFill>
                    <a:srgbClr val="FFFFFF">
                      <a:alpha val="80000"/>
                    </a:srgbClr>
                  </a:solidFill>
                  <a:latin typeface="Gotham"/>
                  <a:ea typeface="Gotham"/>
                  <a:cs typeface="Gotham"/>
                  <a:sym typeface="Gotham"/>
                </a:rPr>
                <a:t>In New York, flowers one week earlier than 200 years ago</a:t>
              </a:r>
            </a:p>
          </p:txBody>
        </p:sp>
      </p:grpSp>
      <p:sp>
        <p:nvSpPr>
          <p:cNvPr id="7" name="TextBox 7"/>
          <p:cNvSpPr txBox="1"/>
          <p:nvPr/>
        </p:nvSpPr>
        <p:spPr>
          <a:xfrm>
            <a:off x="147779" y="6159076"/>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Patti Black via Unsplash, PUblic Domain</a:t>
            </a:r>
          </a:p>
        </p:txBody>
      </p:sp>
      <p:sp>
        <p:nvSpPr>
          <p:cNvPr id="8" name="Freeform 8"/>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19175159" h="12775450">
                <a:moveTo>
                  <a:pt x="0" y="0"/>
                </a:moveTo>
                <a:lnTo>
                  <a:pt x="19175159" y="0"/>
                </a:lnTo>
                <a:lnTo>
                  <a:pt x="19175159" y="12775450"/>
                </a:lnTo>
                <a:lnTo>
                  <a:pt x="0" y="12775450"/>
                </a:lnTo>
                <a:lnTo>
                  <a:pt x="0" y="0"/>
                </a:lnTo>
                <a:close/>
              </a:path>
            </a:pathLst>
          </a:custGeom>
          <a:blipFill>
            <a:blip r:embed="rId3"/>
            <a:stretch>
              <a:fillRect l="-2489" t="-4095" r="-2361" b="-20095"/>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146957" y="2524031"/>
            <a:ext cx="6238723" cy="2992320"/>
            <a:chOff x="0" y="0"/>
            <a:chExt cx="2464680" cy="1182151"/>
          </a:xfrm>
        </p:grpSpPr>
        <p:sp>
          <p:nvSpPr>
            <p:cNvPr id="4" name="Freeform 4"/>
            <p:cNvSpPr/>
            <p:nvPr/>
          </p:nvSpPr>
          <p:spPr>
            <a:xfrm>
              <a:off x="0" y="0"/>
              <a:ext cx="2464681" cy="1182151"/>
            </a:xfrm>
            <a:custGeom>
              <a:avLst/>
              <a:gdLst/>
              <a:ahLst/>
              <a:cxnLst/>
              <a:rect l="l" t="t" r="r" b="b"/>
              <a:pathLst>
                <a:path w="2464681" h="1182151">
                  <a:moveTo>
                    <a:pt x="42192" y="0"/>
                  </a:moveTo>
                  <a:lnTo>
                    <a:pt x="2422488" y="0"/>
                  </a:lnTo>
                  <a:cubicBezTo>
                    <a:pt x="2445790" y="0"/>
                    <a:pt x="2464681" y="18890"/>
                    <a:pt x="2464681" y="42192"/>
                  </a:cubicBezTo>
                  <a:lnTo>
                    <a:pt x="2464681" y="1139959"/>
                  </a:lnTo>
                  <a:cubicBezTo>
                    <a:pt x="2464681" y="1163261"/>
                    <a:pt x="2445790" y="1182151"/>
                    <a:pt x="2422488" y="1182151"/>
                  </a:cubicBezTo>
                  <a:lnTo>
                    <a:pt x="42192" y="1182151"/>
                  </a:lnTo>
                  <a:cubicBezTo>
                    <a:pt x="18890" y="1182151"/>
                    <a:pt x="0" y="1163261"/>
                    <a:pt x="0" y="1139959"/>
                  </a:cubicBezTo>
                  <a:lnTo>
                    <a:pt x="0" y="42192"/>
                  </a:lnTo>
                  <a:cubicBezTo>
                    <a:pt x="0" y="18890"/>
                    <a:pt x="18890" y="0"/>
                    <a:pt x="42192"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104775"/>
              <a:ext cx="2464680" cy="1286926"/>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Black cherry tree</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Prunus serotina</a:t>
              </a:r>
            </a:p>
            <a:p>
              <a:pPr algn="ctr" defTabSz="609630">
                <a:lnSpc>
                  <a:spcPts val="4480"/>
                </a:lnSpc>
              </a:pPr>
              <a:r>
                <a:rPr lang="en-US" sz="3199">
                  <a:solidFill>
                    <a:srgbClr val="FFFFFF">
                      <a:alpha val="80000"/>
                    </a:srgbClr>
                  </a:solidFill>
                  <a:latin typeface="Gotham"/>
                  <a:ea typeface="Gotham"/>
                  <a:cs typeface="Gotham"/>
                  <a:sym typeface="Gotham"/>
                </a:rPr>
                <a:t>In New York, flowers three days earlier than 200 years ago</a:t>
              </a:r>
            </a:p>
          </p:txBody>
        </p:sp>
      </p:grpSp>
      <p:sp>
        <p:nvSpPr>
          <p:cNvPr id="6" name="Freeform 6"/>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76754" y="6159076"/>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Ellen G Denny, CC BY-NC-SA 4.0</a:t>
            </a:r>
          </a:p>
        </p:txBody>
      </p:sp>
      <p:sp>
        <p:nvSpPr>
          <p:cNvPr id="9" name="TextBox 9"/>
          <p:cNvSpPr txBox="1"/>
          <p:nvPr/>
        </p:nvSpPr>
        <p:spPr>
          <a:xfrm>
            <a:off x="-646845" y="6479561"/>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Battle et al. 2022, </a:t>
            </a:r>
            <a:r>
              <a:rPr lang="en-US" sz="1600" i="1">
                <a:solidFill>
                  <a:srgbClr val="FEFEFE"/>
                </a:solidFill>
                <a:latin typeface="Gotham Italics"/>
                <a:ea typeface="Gotham Italics"/>
                <a:cs typeface="Gotham Italics"/>
                <a:sym typeface="Gotham Italics"/>
              </a:rPr>
              <a:t>Journal of Ecology</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24384000">
                <a:moveTo>
                  <a:pt x="0" y="0"/>
                </a:moveTo>
                <a:lnTo>
                  <a:pt x="18288000" y="0"/>
                </a:lnTo>
                <a:lnTo>
                  <a:pt x="18288000" y="24384000"/>
                </a:lnTo>
                <a:lnTo>
                  <a:pt x="0" y="24384000"/>
                </a:lnTo>
                <a:lnTo>
                  <a:pt x="0" y="0"/>
                </a:lnTo>
                <a:close/>
              </a:path>
            </a:pathLst>
          </a:custGeom>
          <a:blipFill>
            <a:blip r:embed="rId3"/>
            <a:stretch>
              <a:fillRect t="-68517" b="-68519"/>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510251" y="1968149"/>
            <a:ext cx="5553500" cy="2992320"/>
            <a:chOff x="0" y="0"/>
            <a:chExt cx="2193975" cy="1182151"/>
          </a:xfrm>
        </p:grpSpPr>
        <p:sp>
          <p:nvSpPr>
            <p:cNvPr id="4" name="Freeform 4"/>
            <p:cNvSpPr/>
            <p:nvPr/>
          </p:nvSpPr>
          <p:spPr>
            <a:xfrm>
              <a:off x="0" y="0"/>
              <a:ext cx="2193975" cy="1182151"/>
            </a:xfrm>
            <a:custGeom>
              <a:avLst/>
              <a:gdLst/>
              <a:ahLst/>
              <a:cxnLst/>
              <a:rect l="l" t="t" r="r" b="b"/>
              <a:pathLst>
                <a:path w="2193975" h="1182151">
                  <a:moveTo>
                    <a:pt x="47398" y="0"/>
                  </a:moveTo>
                  <a:lnTo>
                    <a:pt x="2146577" y="0"/>
                  </a:lnTo>
                  <a:cubicBezTo>
                    <a:pt x="2159148" y="0"/>
                    <a:pt x="2171204" y="4994"/>
                    <a:pt x="2180093" y="13883"/>
                  </a:cubicBezTo>
                  <a:cubicBezTo>
                    <a:pt x="2188982" y="22771"/>
                    <a:pt x="2193975" y="34827"/>
                    <a:pt x="2193975" y="47398"/>
                  </a:cubicBezTo>
                  <a:lnTo>
                    <a:pt x="2193975" y="1134753"/>
                  </a:lnTo>
                  <a:cubicBezTo>
                    <a:pt x="2193975" y="1147324"/>
                    <a:pt x="2188982" y="1159380"/>
                    <a:pt x="2180093" y="1168268"/>
                  </a:cubicBezTo>
                  <a:cubicBezTo>
                    <a:pt x="2171204" y="1177157"/>
                    <a:pt x="2159148" y="1182151"/>
                    <a:pt x="2146577" y="1182151"/>
                  </a:cubicBezTo>
                  <a:lnTo>
                    <a:pt x="47398" y="1182151"/>
                  </a:lnTo>
                  <a:cubicBezTo>
                    <a:pt x="34827" y="1182151"/>
                    <a:pt x="22771" y="1177157"/>
                    <a:pt x="13883" y="1168268"/>
                  </a:cubicBezTo>
                  <a:cubicBezTo>
                    <a:pt x="4994" y="1159380"/>
                    <a:pt x="0" y="1147324"/>
                    <a:pt x="0" y="1134753"/>
                  </a:cubicBezTo>
                  <a:lnTo>
                    <a:pt x="0" y="47398"/>
                  </a:lnTo>
                  <a:cubicBezTo>
                    <a:pt x="0" y="34827"/>
                    <a:pt x="4994" y="22771"/>
                    <a:pt x="13883" y="13883"/>
                  </a:cubicBezTo>
                  <a:cubicBezTo>
                    <a:pt x="22771" y="4994"/>
                    <a:pt x="34827" y="0"/>
                    <a:pt x="47398"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104775"/>
              <a:ext cx="2193975" cy="1286926"/>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Smooth sumac</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Rhus glabra</a:t>
              </a:r>
            </a:p>
            <a:p>
              <a:pPr algn="ctr" defTabSz="609630">
                <a:lnSpc>
                  <a:spcPts val="4480"/>
                </a:lnSpc>
              </a:pPr>
              <a:r>
                <a:rPr lang="en-US" sz="3199">
                  <a:solidFill>
                    <a:srgbClr val="FFFFFF">
                      <a:alpha val="80000"/>
                    </a:srgbClr>
                  </a:solidFill>
                  <a:latin typeface="Gotham"/>
                  <a:ea typeface="Gotham"/>
                  <a:cs typeface="Gotham"/>
                  <a:sym typeface="Gotham"/>
                </a:rPr>
                <a:t>In North Dakota, flowers ten days later than 100 years ago</a:t>
              </a:r>
            </a:p>
          </p:txBody>
        </p:sp>
      </p:grpSp>
      <p:sp>
        <p:nvSpPr>
          <p:cNvPr id="6" name="Freeform 6"/>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174626" y="6140450"/>
            <a:ext cx="6671251"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Dulcey Lima, The Morton Arboretum, CC BY-NC-SA 4.0</a:t>
            </a:r>
          </a:p>
        </p:txBody>
      </p:sp>
      <p:sp>
        <p:nvSpPr>
          <p:cNvPr id="9" name="TextBox 9"/>
          <p:cNvSpPr txBox="1"/>
          <p:nvPr/>
        </p:nvSpPr>
        <p:spPr>
          <a:xfrm>
            <a:off x="174626" y="6416442"/>
            <a:ext cx="6530537"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Source: Calinger and Curtis 2023, </a:t>
            </a:r>
            <a:r>
              <a:rPr lang="en-US" sz="1600" i="1">
                <a:solidFill>
                  <a:srgbClr val="FFFFFF"/>
                </a:solidFill>
                <a:latin typeface="Gotham Italics"/>
                <a:ea typeface="Gotham Italics"/>
                <a:cs typeface="Gotham Italics"/>
                <a:sym typeface="Gotham Italics"/>
              </a:rPr>
              <a:t>PLOS One</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791" y="-1"/>
            <a:ext cx="12358791" cy="6858001"/>
          </a:xfrm>
          <a:custGeom>
            <a:avLst/>
            <a:gdLst/>
            <a:ahLst/>
            <a:cxnLst/>
            <a:rect l="l" t="t" r="r" b="b"/>
            <a:pathLst>
              <a:path w="18759210" h="12521772">
                <a:moveTo>
                  <a:pt x="0" y="0"/>
                </a:moveTo>
                <a:lnTo>
                  <a:pt x="18759210" y="0"/>
                </a:lnTo>
                <a:lnTo>
                  <a:pt x="18759210" y="12521773"/>
                </a:lnTo>
                <a:lnTo>
                  <a:pt x="0" y="12521773"/>
                </a:lnTo>
                <a:lnTo>
                  <a:pt x="0" y="0"/>
                </a:lnTo>
                <a:close/>
              </a:path>
            </a:pathLst>
          </a:custGeom>
          <a:blipFill>
            <a:blip r:embed="rId3"/>
            <a:stretch>
              <a:fillRect t="-2955" r="-1193" b="-18769"/>
            </a:stretch>
          </a:blipFill>
        </p:spPr>
        <p:txBody>
          <a:bodyPr/>
          <a:lstStyle/>
          <a:p>
            <a:pPr defTabSz="609630"/>
            <a:endParaRPr lang="en-US" sz="1200">
              <a:solidFill>
                <a:prstClr val="black"/>
              </a:solidFill>
              <a:latin typeface="Calibri"/>
            </a:endParaRPr>
          </a:p>
        </p:txBody>
      </p:sp>
      <p:sp>
        <p:nvSpPr>
          <p:cNvPr id="3" name="TextBox 3"/>
          <p:cNvSpPr txBox="1"/>
          <p:nvPr/>
        </p:nvSpPr>
        <p:spPr>
          <a:xfrm>
            <a:off x="157796" y="6408357"/>
            <a:ext cx="5457806"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FFFFF"/>
                </a:solidFill>
                <a:latin typeface="Gotham"/>
                <a:ea typeface="Gotham"/>
                <a:cs typeface="Gotham"/>
                <a:sym typeface="Gotham"/>
              </a:rPr>
              <a:t>Photo: Tijan Manandhar via Unsplash, Public Domain</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62" y="0"/>
            <a:ext cx="12340562" cy="6858000"/>
          </a:xfrm>
          <a:custGeom>
            <a:avLst/>
            <a:gdLst/>
            <a:ahLst/>
            <a:cxnLst/>
            <a:rect l="l" t="t" r="r" b="b"/>
            <a:pathLst>
              <a:path w="18510843" h="24681124">
                <a:moveTo>
                  <a:pt x="0" y="0"/>
                </a:moveTo>
                <a:lnTo>
                  <a:pt x="18510843" y="0"/>
                </a:lnTo>
                <a:lnTo>
                  <a:pt x="18510843" y="24681124"/>
                </a:lnTo>
                <a:lnTo>
                  <a:pt x="0" y="24681124"/>
                </a:lnTo>
                <a:lnTo>
                  <a:pt x="0" y="0"/>
                </a:lnTo>
                <a:close/>
              </a:path>
            </a:pathLst>
          </a:custGeom>
          <a:blipFill>
            <a:blip r:embed="rId3"/>
            <a:stretch>
              <a:fillRect t="-65183" b="-74743"/>
            </a:stretch>
          </a:blipFill>
        </p:spPr>
        <p:txBody>
          <a:bodyPr/>
          <a:lstStyle/>
          <a:p>
            <a:pPr defTabSz="609630"/>
            <a:endParaRPr lang="en-US" sz="1200">
              <a:solidFill>
                <a:prstClr val="black"/>
              </a:solidFill>
              <a:latin typeface="Calibri"/>
            </a:endParaRPr>
          </a:p>
        </p:txBody>
      </p:sp>
      <p:sp>
        <p:nvSpPr>
          <p:cNvPr id="3" name="Freeform 3"/>
          <p:cNvSpPr/>
          <p:nvPr/>
        </p:nvSpPr>
        <p:spPr>
          <a:xfrm>
            <a:off x="453157" y="685800"/>
            <a:ext cx="3628407" cy="4862186"/>
          </a:xfrm>
          <a:custGeom>
            <a:avLst/>
            <a:gdLst/>
            <a:ahLst/>
            <a:cxnLst/>
            <a:rect l="l" t="t" r="r" b="b"/>
            <a:pathLst>
              <a:path w="5442610" h="7293279">
                <a:moveTo>
                  <a:pt x="0" y="0"/>
                </a:moveTo>
                <a:lnTo>
                  <a:pt x="5442609" y="0"/>
                </a:lnTo>
                <a:lnTo>
                  <a:pt x="5442609" y="7293279"/>
                </a:lnTo>
                <a:lnTo>
                  <a:pt x="0" y="729327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965315" y="825143"/>
            <a:ext cx="2604088" cy="258276"/>
          </a:xfrm>
          <a:prstGeom prst="rect">
            <a:avLst/>
          </a:prstGeom>
        </p:spPr>
        <p:txBody>
          <a:bodyPr lIns="0" tIns="0" rIns="0" bIns="0" rtlCol="0" anchor="t">
            <a:spAutoFit/>
          </a:bodyPr>
          <a:lstStyle/>
          <a:p>
            <a:pPr algn="ctr" defTabSz="609630">
              <a:lnSpc>
                <a:spcPts val="2239"/>
              </a:lnSpc>
              <a:spcBef>
                <a:spcPct val="0"/>
              </a:spcBef>
            </a:pPr>
            <a:r>
              <a:rPr lang="en-US" sz="1600" b="1">
                <a:solidFill>
                  <a:srgbClr val="FFFFFF"/>
                </a:solidFill>
                <a:latin typeface="Gotham Bold"/>
                <a:ea typeface="Gotham Bold"/>
                <a:cs typeface="Gotham Bold"/>
                <a:sym typeface="Gotham Bold"/>
              </a:rPr>
              <a:t>Henry David Thoreau</a:t>
            </a:r>
          </a:p>
        </p:txBody>
      </p:sp>
      <p:sp>
        <p:nvSpPr>
          <p:cNvPr id="7" name="TextBox 7"/>
          <p:cNvSpPr txBox="1"/>
          <p:nvPr/>
        </p:nvSpPr>
        <p:spPr>
          <a:xfrm>
            <a:off x="148306" y="6146800"/>
            <a:ext cx="7384309" cy="540404"/>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Photos: (left) Benjamin D. Maxham via Wikipedia, Public Domain; (background) Erin E Posthumus, CC BY-NC-SA 4.0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77799"/>
            <a:ext cx="12192000" cy="7035800"/>
          </a:xfrm>
          <a:custGeom>
            <a:avLst/>
            <a:gdLst/>
            <a:ahLst/>
            <a:cxnLst/>
            <a:rect l="l" t="t" r="r" b="b"/>
            <a:pathLst>
              <a:path w="19055399" h="14291549">
                <a:moveTo>
                  <a:pt x="0" y="0"/>
                </a:moveTo>
                <a:lnTo>
                  <a:pt x="19055399" y="0"/>
                </a:lnTo>
                <a:lnTo>
                  <a:pt x="19055399" y="14291549"/>
                </a:lnTo>
                <a:lnTo>
                  <a:pt x="0" y="14291549"/>
                </a:lnTo>
                <a:lnTo>
                  <a:pt x="0" y="0"/>
                </a:lnTo>
                <a:close/>
              </a:path>
            </a:pathLst>
          </a:custGeom>
          <a:blipFill>
            <a:blip r:embed="rId3"/>
            <a:stretch>
              <a:fillRect t="2528" r="-4196" b="-37945"/>
            </a:stretch>
          </a:blipFill>
        </p:spPr>
        <p:txBody>
          <a:bodyPr/>
          <a:lstStyle/>
          <a:p>
            <a:pPr defTabSz="609630"/>
            <a:endParaRPr lang="en-US" sz="1200">
              <a:solidFill>
                <a:prstClr val="black"/>
              </a:solidFill>
              <a:latin typeface="Calibri"/>
            </a:endParaRPr>
          </a:p>
        </p:txBody>
      </p:sp>
      <p:sp>
        <p:nvSpPr>
          <p:cNvPr id="3" name="TextBox 3"/>
          <p:cNvSpPr txBox="1"/>
          <p:nvPr/>
        </p:nvSpPr>
        <p:spPr>
          <a:xfrm>
            <a:off x="179517" y="6245703"/>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Ronin via Unsplash, Public Domain</a:t>
            </a:r>
          </a:p>
        </p:txBody>
      </p:sp>
      <p:grpSp>
        <p:nvGrpSpPr>
          <p:cNvPr id="4" name="Group 4"/>
          <p:cNvGrpSpPr/>
          <p:nvPr/>
        </p:nvGrpSpPr>
        <p:grpSpPr>
          <a:xfrm>
            <a:off x="2976639" y="1932840"/>
            <a:ext cx="6238723" cy="2992320"/>
            <a:chOff x="0" y="0"/>
            <a:chExt cx="2464680" cy="1182151"/>
          </a:xfrm>
        </p:grpSpPr>
        <p:sp>
          <p:nvSpPr>
            <p:cNvPr id="5" name="Freeform 5"/>
            <p:cNvSpPr/>
            <p:nvPr/>
          </p:nvSpPr>
          <p:spPr>
            <a:xfrm>
              <a:off x="0" y="0"/>
              <a:ext cx="2464681" cy="1182151"/>
            </a:xfrm>
            <a:custGeom>
              <a:avLst/>
              <a:gdLst/>
              <a:ahLst/>
              <a:cxnLst/>
              <a:rect l="l" t="t" r="r" b="b"/>
              <a:pathLst>
                <a:path w="2464681" h="1182151">
                  <a:moveTo>
                    <a:pt x="42192" y="0"/>
                  </a:moveTo>
                  <a:lnTo>
                    <a:pt x="2422488" y="0"/>
                  </a:lnTo>
                  <a:cubicBezTo>
                    <a:pt x="2445790" y="0"/>
                    <a:pt x="2464681" y="18890"/>
                    <a:pt x="2464681" y="42192"/>
                  </a:cubicBezTo>
                  <a:lnTo>
                    <a:pt x="2464681" y="1139959"/>
                  </a:lnTo>
                  <a:cubicBezTo>
                    <a:pt x="2464681" y="1163261"/>
                    <a:pt x="2445790" y="1182151"/>
                    <a:pt x="2422488" y="1182151"/>
                  </a:cubicBezTo>
                  <a:lnTo>
                    <a:pt x="42192" y="1182151"/>
                  </a:lnTo>
                  <a:cubicBezTo>
                    <a:pt x="18890" y="1182151"/>
                    <a:pt x="0" y="1163261"/>
                    <a:pt x="0" y="1139959"/>
                  </a:cubicBezTo>
                  <a:lnTo>
                    <a:pt x="0" y="42192"/>
                  </a:lnTo>
                  <a:cubicBezTo>
                    <a:pt x="0" y="18890"/>
                    <a:pt x="18890" y="0"/>
                    <a:pt x="42192"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6" name="TextBox 6"/>
            <p:cNvSpPr txBox="1"/>
            <p:nvPr/>
          </p:nvSpPr>
          <p:spPr>
            <a:xfrm>
              <a:off x="0" y="-104775"/>
              <a:ext cx="2464680" cy="1286926"/>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St. John’s wort</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Hypericum perforatum</a:t>
              </a:r>
            </a:p>
            <a:p>
              <a:pPr algn="ctr" defTabSz="609630">
                <a:lnSpc>
                  <a:spcPts val="4480"/>
                </a:lnSpc>
              </a:pPr>
              <a:r>
                <a:rPr lang="en-US" sz="3199">
                  <a:solidFill>
                    <a:srgbClr val="FFFFFF">
                      <a:alpha val="80000"/>
                    </a:srgbClr>
                  </a:solidFill>
                  <a:latin typeface="Gotham"/>
                  <a:ea typeface="Gotham"/>
                  <a:cs typeface="Gotham"/>
                  <a:sym typeface="Gotham"/>
                </a:rPr>
                <a:t>In Massachusettes, not keeping pace with changing temperatures</a:t>
              </a:r>
            </a:p>
          </p:txBody>
        </p:sp>
      </p:grpSp>
      <p:sp>
        <p:nvSpPr>
          <p:cNvPr id="7" name="Freeform 7"/>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79517" y="6535811"/>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Source: Willis et al. 2008, </a:t>
            </a:r>
            <a:r>
              <a:rPr lang="en-US" sz="1600" i="1">
                <a:solidFill>
                  <a:srgbClr val="FEFEFE"/>
                </a:solidFill>
                <a:latin typeface="Gotham Italics"/>
                <a:ea typeface="Gotham Italics"/>
                <a:cs typeface="Gotham Italics"/>
                <a:sym typeface="Gotham Italics"/>
              </a:rPr>
              <a:t>PNAS</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638614" h="12417976">
                <a:moveTo>
                  <a:pt x="0" y="0"/>
                </a:moveTo>
                <a:lnTo>
                  <a:pt x="18638614" y="0"/>
                </a:lnTo>
                <a:lnTo>
                  <a:pt x="18638614" y="12417976"/>
                </a:lnTo>
                <a:lnTo>
                  <a:pt x="0" y="12417976"/>
                </a:lnTo>
                <a:lnTo>
                  <a:pt x="0" y="0"/>
                </a:lnTo>
                <a:close/>
              </a:path>
            </a:pathLst>
          </a:custGeom>
          <a:blipFill>
            <a:blip r:embed="rId3"/>
            <a:stretch>
              <a:fillRect l="1" r="-1918" b="-20715"/>
            </a:stretch>
          </a:blipFill>
        </p:spPr>
        <p:txBody>
          <a:bodyPr/>
          <a:lstStyle/>
          <a:p>
            <a:pPr defTabSz="609630"/>
            <a:endParaRPr lang="en-US" sz="1200">
              <a:solidFill>
                <a:prstClr val="black"/>
              </a:solidFill>
              <a:latin typeface="Calibri"/>
            </a:endParaRPr>
          </a:p>
        </p:txBody>
      </p:sp>
      <p:sp>
        <p:nvSpPr>
          <p:cNvPr id="3" name="Freeform 3"/>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272769" y="6416442"/>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Silas Baisch via Unsplash, Public Domain</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454" y="0"/>
            <a:ext cx="12333454" cy="6858000"/>
          </a:xfrm>
          <a:custGeom>
            <a:avLst/>
            <a:gdLst/>
            <a:ahLst/>
            <a:cxnLst/>
            <a:rect l="l" t="t" r="r" b="b"/>
            <a:pathLst>
              <a:path w="18500181" h="14476392">
                <a:moveTo>
                  <a:pt x="0" y="0"/>
                </a:moveTo>
                <a:lnTo>
                  <a:pt x="18500181" y="0"/>
                </a:lnTo>
                <a:lnTo>
                  <a:pt x="18500181" y="14476392"/>
                </a:lnTo>
                <a:lnTo>
                  <a:pt x="0" y="14476392"/>
                </a:lnTo>
                <a:lnTo>
                  <a:pt x="0" y="0"/>
                </a:lnTo>
                <a:close/>
              </a:path>
            </a:pathLst>
          </a:custGeom>
          <a:blipFill>
            <a:blip r:embed="rId3"/>
            <a:stretch>
              <a:fillRect t="1" b="-40726"/>
            </a:stretch>
          </a:blipFill>
        </p:spPr>
        <p:txBody>
          <a:bodyPr/>
          <a:lstStyle/>
          <a:p>
            <a:pPr defTabSz="609630"/>
            <a:endParaRPr lang="en-US" sz="1200">
              <a:solidFill>
                <a:prstClr val="black"/>
              </a:solidFill>
              <a:latin typeface="Calibri"/>
            </a:endParaRPr>
          </a:p>
        </p:txBody>
      </p:sp>
      <p:sp>
        <p:nvSpPr>
          <p:cNvPr id="3" name="TextBox 3"/>
          <p:cNvSpPr txBox="1"/>
          <p:nvPr/>
        </p:nvSpPr>
        <p:spPr>
          <a:xfrm>
            <a:off x="237051" y="6178126"/>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Brandon via Unsplash, Public Domain</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48151" y="646399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Lanagan et al. 2021, </a:t>
            </a:r>
            <a:r>
              <a:rPr lang="en-US" sz="1600" i="1">
                <a:solidFill>
                  <a:srgbClr val="FEFEFE"/>
                </a:solidFill>
                <a:latin typeface="Gotham Italics"/>
                <a:ea typeface="Gotham Italics"/>
                <a:cs typeface="Gotham Italics"/>
                <a:sym typeface="Gotham Italics"/>
              </a:rPr>
              <a:t>Marine Ecology Progress Series</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24384000">
                <a:moveTo>
                  <a:pt x="0" y="0"/>
                </a:moveTo>
                <a:lnTo>
                  <a:pt x="18288000" y="0"/>
                </a:lnTo>
                <a:lnTo>
                  <a:pt x="18288000" y="24384000"/>
                </a:lnTo>
                <a:lnTo>
                  <a:pt x="0" y="24384000"/>
                </a:lnTo>
                <a:lnTo>
                  <a:pt x="0" y="0"/>
                </a:lnTo>
                <a:close/>
              </a:path>
            </a:pathLst>
          </a:custGeom>
          <a:blipFill>
            <a:blip r:embed="rId3"/>
            <a:stretch>
              <a:fillRect t="-104872" b="-32164"/>
            </a:stretch>
          </a:blipFill>
        </p:spPr>
        <p:txBody>
          <a:bodyPr/>
          <a:lstStyle/>
          <a:p>
            <a:pPr defTabSz="609630"/>
            <a:endParaRPr lang="en-US" sz="1200">
              <a:solidFill>
                <a:prstClr val="black"/>
              </a:solidFill>
              <a:latin typeface="Calibri"/>
            </a:endParaRPr>
          </a:p>
        </p:txBody>
      </p:sp>
      <p:sp>
        <p:nvSpPr>
          <p:cNvPr id="3" name="TextBox 3"/>
          <p:cNvSpPr txBox="1"/>
          <p:nvPr/>
        </p:nvSpPr>
        <p:spPr>
          <a:xfrm>
            <a:off x="164029" y="6463987"/>
            <a:ext cx="9939854"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Tom Hennell via Unsplash, Public Domain</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733868" h="12481439">
                <a:moveTo>
                  <a:pt x="0" y="0"/>
                </a:moveTo>
                <a:lnTo>
                  <a:pt x="18733868" y="0"/>
                </a:lnTo>
                <a:lnTo>
                  <a:pt x="18733868" y="12481439"/>
                </a:lnTo>
                <a:lnTo>
                  <a:pt x="0" y="12481439"/>
                </a:lnTo>
                <a:lnTo>
                  <a:pt x="0" y="0"/>
                </a:lnTo>
                <a:close/>
              </a:path>
            </a:pathLst>
          </a:custGeom>
          <a:blipFill>
            <a:blip r:embed="rId3"/>
            <a:stretch>
              <a:fillRect t="-12110" r="-2438" b="-9222"/>
            </a:stretch>
          </a:blipFill>
        </p:spPr>
        <p:txBody>
          <a:bodyPr/>
          <a:lstStyle/>
          <a:p>
            <a:pPr defTabSz="609630"/>
            <a:endParaRPr lang="en-US" sz="1200">
              <a:solidFill>
                <a:prstClr val="black"/>
              </a:solidFill>
              <a:latin typeface="Calibri"/>
            </a:endParaRPr>
          </a:p>
        </p:txBody>
      </p:sp>
      <p:sp>
        <p:nvSpPr>
          <p:cNvPr id="3" name="TextBox 3"/>
          <p:cNvSpPr txBox="1"/>
          <p:nvPr/>
        </p:nvSpPr>
        <p:spPr>
          <a:xfrm>
            <a:off x="322206" y="6159076"/>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Wolfgang Hasselmann via Unsplash, Public Domain</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197356" y="646399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Lanagan et al. 2021, </a:t>
            </a:r>
            <a:r>
              <a:rPr lang="en-US" sz="1600" i="1">
                <a:solidFill>
                  <a:srgbClr val="FEFEFE"/>
                </a:solidFill>
                <a:latin typeface="Gotham Italics"/>
                <a:ea typeface="Gotham Italics"/>
                <a:cs typeface="Gotham Italics"/>
                <a:sym typeface="Gotham Italics"/>
              </a:rPr>
              <a:t>Marine Ecology Progress Series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0"/>
          </a:xfrm>
          <a:custGeom>
            <a:avLst/>
            <a:gdLst/>
            <a:ahLst/>
            <a:cxnLst/>
            <a:rect l="l" t="t" r="r" b="b"/>
            <a:pathLst>
              <a:path w="18288000" h="12144375">
                <a:moveTo>
                  <a:pt x="0" y="0"/>
                </a:moveTo>
                <a:lnTo>
                  <a:pt x="18288000" y="0"/>
                </a:lnTo>
                <a:lnTo>
                  <a:pt x="18288000" y="12144376"/>
                </a:lnTo>
                <a:lnTo>
                  <a:pt x="0" y="12144376"/>
                </a:lnTo>
                <a:lnTo>
                  <a:pt x="0" y="0"/>
                </a:lnTo>
                <a:close/>
              </a:path>
            </a:pathLst>
          </a:custGeom>
          <a:blipFill>
            <a:blip r:embed="rId3"/>
            <a:stretch>
              <a:fillRect t="-9027" b="-9027"/>
            </a:stretch>
          </a:blipFill>
        </p:spPr>
        <p:txBody>
          <a:bodyPr/>
          <a:lstStyle/>
          <a:p>
            <a:pPr defTabSz="609630"/>
            <a:endParaRPr lang="en-US" sz="1200">
              <a:solidFill>
                <a:prstClr val="black"/>
              </a:solidFill>
              <a:latin typeface="Calibri"/>
            </a:endParaRPr>
          </a:p>
        </p:txBody>
      </p:sp>
      <p:sp>
        <p:nvSpPr>
          <p:cNvPr id="3" name="TextBox 3"/>
          <p:cNvSpPr txBox="1"/>
          <p:nvPr/>
        </p:nvSpPr>
        <p:spPr>
          <a:xfrm>
            <a:off x="-1735801" y="6207603"/>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Photo: Public Domain</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552263" y="2428951"/>
            <a:ext cx="7087475" cy="2000099"/>
            <a:chOff x="0" y="0"/>
            <a:chExt cx="2799990" cy="790163"/>
          </a:xfrm>
        </p:grpSpPr>
        <p:sp>
          <p:nvSpPr>
            <p:cNvPr id="7" name="Freeform 7"/>
            <p:cNvSpPr/>
            <p:nvPr/>
          </p:nvSpPr>
          <p:spPr>
            <a:xfrm>
              <a:off x="0" y="0"/>
              <a:ext cx="2799990" cy="790163"/>
            </a:xfrm>
            <a:custGeom>
              <a:avLst/>
              <a:gdLst/>
              <a:ahLst/>
              <a:cxnLst/>
              <a:rect l="l" t="t" r="r" b="b"/>
              <a:pathLst>
                <a:path w="2799990" h="790163">
                  <a:moveTo>
                    <a:pt x="37139" y="0"/>
                  </a:moveTo>
                  <a:lnTo>
                    <a:pt x="2762851" y="0"/>
                  </a:lnTo>
                  <a:cubicBezTo>
                    <a:pt x="2783362" y="0"/>
                    <a:pt x="2799990" y="16628"/>
                    <a:pt x="2799990" y="37139"/>
                  </a:cubicBezTo>
                  <a:lnTo>
                    <a:pt x="2799990" y="753023"/>
                  </a:lnTo>
                  <a:cubicBezTo>
                    <a:pt x="2799990" y="773535"/>
                    <a:pt x="2783362" y="790163"/>
                    <a:pt x="2762851" y="790163"/>
                  </a:cubicBezTo>
                  <a:lnTo>
                    <a:pt x="37139" y="790163"/>
                  </a:lnTo>
                  <a:cubicBezTo>
                    <a:pt x="16628" y="790163"/>
                    <a:pt x="0" y="773535"/>
                    <a:pt x="0" y="753023"/>
                  </a:cubicBezTo>
                  <a:lnTo>
                    <a:pt x="0" y="37139"/>
                  </a:lnTo>
                  <a:cubicBezTo>
                    <a:pt x="0" y="16628"/>
                    <a:pt x="16628" y="0"/>
                    <a:pt x="37139"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8" name="TextBox 8"/>
            <p:cNvSpPr txBox="1"/>
            <p:nvPr/>
          </p:nvSpPr>
          <p:spPr>
            <a:xfrm>
              <a:off x="0" y="-104775"/>
              <a:ext cx="2799990" cy="894938"/>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Narangansett Bay, Rhode Island</a:t>
              </a:r>
            </a:p>
            <a:p>
              <a:pPr algn="ctr" defTabSz="609630">
                <a:lnSpc>
                  <a:spcPts val="4480"/>
                </a:lnSpc>
              </a:pPr>
              <a:r>
                <a:rPr lang="en-US" sz="3199">
                  <a:solidFill>
                    <a:srgbClr val="FFFFFF">
                      <a:alpha val="80000"/>
                    </a:srgbClr>
                  </a:solidFill>
                  <a:latin typeface="Gotham"/>
                  <a:ea typeface="Gotham"/>
                  <a:cs typeface="Gotham"/>
                  <a:sym typeface="Gotham"/>
                </a:rPr>
                <a:t>Average water temperatures 4 degrees F warmer since 1960s</a:t>
              </a:r>
            </a:p>
          </p:txBody>
        </p:sp>
      </p:grpSp>
      <p:sp>
        <p:nvSpPr>
          <p:cNvPr id="9" name="TextBox 9"/>
          <p:cNvSpPr txBox="1"/>
          <p:nvPr/>
        </p:nvSpPr>
        <p:spPr>
          <a:xfrm>
            <a:off x="167015" y="6484463"/>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Lanagan et al. 2021, </a:t>
            </a:r>
            <a:r>
              <a:rPr lang="en-US" sz="1600" i="1">
                <a:solidFill>
                  <a:srgbClr val="FEFEFE"/>
                </a:solidFill>
                <a:latin typeface="Gotham Italics"/>
                <a:ea typeface="Gotham Italics"/>
                <a:cs typeface="Gotham Italics"/>
                <a:sym typeface="Gotham Italics"/>
              </a:rPr>
              <a:t>Marine Ecology Progress Series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8539" y="0"/>
            <a:ext cx="14009077" cy="6858000"/>
          </a:xfrm>
          <a:custGeom>
            <a:avLst/>
            <a:gdLst/>
            <a:ahLst/>
            <a:cxnLst/>
            <a:rect l="l" t="t" r="r" b="b"/>
            <a:pathLst>
              <a:path w="21013615" h="10287000">
                <a:moveTo>
                  <a:pt x="0" y="0"/>
                </a:moveTo>
                <a:lnTo>
                  <a:pt x="21013616" y="0"/>
                </a:lnTo>
                <a:lnTo>
                  <a:pt x="21013616" y="10287000"/>
                </a:lnTo>
                <a:lnTo>
                  <a:pt x="0" y="102870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1438554" y="619656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Photo: Smithsonian Institute </a:t>
            </a:r>
          </a:p>
        </p:txBody>
      </p:sp>
      <p:grpSp>
        <p:nvGrpSpPr>
          <p:cNvPr id="4" name="Group 4"/>
          <p:cNvGrpSpPr/>
          <p:nvPr/>
        </p:nvGrpSpPr>
        <p:grpSpPr>
          <a:xfrm>
            <a:off x="382331" y="467149"/>
            <a:ext cx="5885529" cy="3017733"/>
            <a:chOff x="0" y="0"/>
            <a:chExt cx="2325147" cy="1192191"/>
          </a:xfrm>
        </p:grpSpPr>
        <p:sp>
          <p:nvSpPr>
            <p:cNvPr id="5" name="Freeform 5"/>
            <p:cNvSpPr/>
            <p:nvPr/>
          </p:nvSpPr>
          <p:spPr>
            <a:xfrm>
              <a:off x="0" y="0"/>
              <a:ext cx="2325147" cy="1192191"/>
            </a:xfrm>
            <a:custGeom>
              <a:avLst/>
              <a:gdLst/>
              <a:ahLst/>
              <a:cxnLst/>
              <a:rect l="l" t="t" r="r" b="b"/>
              <a:pathLst>
                <a:path w="2325147" h="1192191">
                  <a:moveTo>
                    <a:pt x="44724" y="0"/>
                  </a:moveTo>
                  <a:lnTo>
                    <a:pt x="2280423" y="0"/>
                  </a:lnTo>
                  <a:cubicBezTo>
                    <a:pt x="2305124" y="0"/>
                    <a:pt x="2325147" y="20024"/>
                    <a:pt x="2325147" y="44724"/>
                  </a:cubicBezTo>
                  <a:lnTo>
                    <a:pt x="2325147" y="1147467"/>
                  </a:lnTo>
                  <a:cubicBezTo>
                    <a:pt x="2325147" y="1172167"/>
                    <a:pt x="2305124" y="1192191"/>
                    <a:pt x="2280423" y="1192191"/>
                  </a:cubicBezTo>
                  <a:lnTo>
                    <a:pt x="44724" y="1192191"/>
                  </a:lnTo>
                  <a:cubicBezTo>
                    <a:pt x="20024" y="1192191"/>
                    <a:pt x="0" y="1172167"/>
                    <a:pt x="0" y="1147467"/>
                  </a:cubicBezTo>
                  <a:lnTo>
                    <a:pt x="0" y="44724"/>
                  </a:lnTo>
                  <a:cubicBezTo>
                    <a:pt x="0" y="20024"/>
                    <a:pt x="20024" y="0"/>
                    <a:pt x="44724"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6" name="TextBox 6"/>
            <p:cNvSpPr txBox="1"/>
            <p:nvPr/>
          </p:nvSpPr>
          <p:spPr>
            <a:xfrm>
              <a:off x="0" y="-104775"/>
              <a:ext cx="2325147" cy="1296966"/>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Longhorn sculpin</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Myoxocephalus octodecemspinosus</a:t>
              </a:r>
            </a:p>
            <a:p>
              <a:pPr algn="ctr" defTabSz="609630">
                <a:lnSpc>
                  <a:spcPts val="4480"/>
                </a:lnSpc>
              </a:pPr>
              <a:r>
                <a:rPr lang="en-US" sz="3199">
                  <a:solidFill>
                    <a:srgbClr val="FFFFFF">
                      <a:alpha val="80000"/>
                    </a:srgbClr>
                  </a:solidFill>
                  <a:latin typeface="Gotham"/>
                  <a:ea typeface="Gotham"/>
                  <a:cs typeface="Gotham"/>
                  <a:sym typeface="Gotham"/>
                </a:rPr>
                <a:t>Shorter wintertime stay by 118 days since the 1950s</a:t>
              </a:r>
            </a:p>
          </p:txBody>
        </p:sp>
      </p:grpSp>
      <p:sp>
        <p:nvSpPr>
          <p:cNvPr id="7" name="TextBox 7"/>
          <p:cNvSpPr txBox="1"/>
          <p:nvPr/>
        </p:nvSpPr>
        <p:spPr>
          <a:xfrm>
            <a:off x="95577" y="646398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Lanagan et al. 2021, </a:t>
            </a:r>
            <a:r>
              <a:rPr lang="en-US" sz="1600" i="1">
                <a:solidFill>
                  <a:srgbClr val="FEFEFE"/>
                </a:solidFill>
                <a:latin typeface="Gotham Italics"/>
                <a:ea typeface="Gotham Italics"/>
                <a:cs typeface="Gotham Italics"/>
                <a:sym typeface="Gotham Italics"/>
              </a:rPr>
              <a:t>Marine Ecology Progress Series</a:t>
            </a:r>
          </a:p>
        </p:txBody>
      </p:sp>
      <p:sp>
        <p:nvSpPr>
          <p:cNvPr id="8" name="Freeform 8"/>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2400"/>
            <a:ext cx="12192000" cy="7162800"/>
          </a:xfrm>
          <a:custGeom>
            <a:avLst/>
            <a:gdLst/>
            <a:ahLst/>
            <a:cxnLst/>
            <a:rect l="l" t="t" r="r" b="b"/>
            <a:pathLst>
              <a:path w="18288000" h="10744200">
                <a:moveTo>
                  <a:pt x="0" y="0"/>
                </a:moveTo>
                <a:lnTo>
                  <a:pt x="18288000" y="0"/>
                </a:lnTo>
                <a:lnTo>
                  <a:pt x="18288000" y="10744200"/>
                </a:lnTo>
                <a:lnTo>
                  <a:pt x="0" y="107442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213446" y="6126345"/>
            <a:ext cx="7404589"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The New York Public Library via Unsplash, Public Domain</a:t>
            </a:r>
          </a:p>
        </p:txBody>
      </p:sp>
      <p:grpSp>
        <p:nvGrpSpPr>
          <p:cNvPr id="4" name="Group 4"/>
          <p:cNvGrpSpPr/>
          <p:nvPr/>
        </p:nvGrpSpPr>
        <p:grpSpPr>
          <a:xfrm>
            <a:off x="6500563" y="240301"/>
            <a:ext cx="5133804" cy="2427208"/>
            <a:chOff x="0" y="0"/>
            <a:chExt cx="2028169" cy="958897"/>
          </a:xfrm>
        </p:grpSpPr>
        <p:sp>
          <p:nvSpPr>
            <p:cNvPr id="5" name="Freeform 5"/>
            <p:cNvSpPr/>
            <p:nvPr/>
          </p:nvSpPr>
          <p:spPr>
            <a:xfrm>
              <a:off x="0" y="0"/>
              <a:ext cx="2028169" cy="958897"/>
            </a:xfrm>
            <a:custGeom>
              <a:avLst/>
              <a:gdLst/>
              <a:ahLst/>
              <a:cxnLst/>
              <a:rect l="l" t="t" r="r" b="b"/>
              <a:pathLst>
                <a:path w="2028169" h="958897">
                  <a:moveTo>
                    <a:pt x="51273" y="0"/>
                  </a:moveTo>
                  <a:lnTo>
                    <a:pt x="1976896" y="0"/>
                  </a:lnTo>
                  <a:cubicBezTo>
                    <a:pt x="1990495" y="0"/>
                    <a:pt x="2003536" y="5402"/>
                    <a:pt x="2013152" y="15018"/>
                  </a:cubicBezTo>
                  <a:cubicBezTo>
                    <a:pt x="2022767" y="24633"/>
                    <a:pt x="2028169" y="37675"/>
                    <a:pt x="2028169" y="51273"/>
                  </a:cubicBezTo>
                  <a:lnTo>
                    <a:pt x="2028169" y="907624"/>
                  </a:lnTo>
                  <a:cubicBezTo>
                    <a:pt x="2028169" y="935941"/>
                    <a:pt x="2005214" y="958897"/>
                    <a:pt x="1976896" y="958897"/>
                  </a:cubicBezTo>
                  <a:lnTo>
                    <a:pt x="51273" y="958897"/>
                  </a:lnTo>
                  <a:cubicBezTo>
                    <a:pt x="22956" y="958897"/>
                    <a:pt x="0" y="935941"/>
                    <a:pt x="0" y="907624"/>
                  </a:cubicBezTo>
                  <a:lnTo>
                    <a:pt x="0" y="51273"/>
                  </a:lnTo>
                  <a:cubicBezTo>
                    <a:pt x="0" y="37675"/>
                    <a:pt x="5402" y="24633"/>
                    <a:pt x="15018" y="15018"/>
                  </a:cubicBezTo>
                  <a:cubicBezTo>
                    <a:pt x="24633" y="5402"/>
                    <a:pt x="37675" y="0"/>
                    <a:pt x="51273"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6" name="TextBox 6"/>
            <p:cNvSpPr txBox="1"/>
            <p:nvPr/>
          </p:nvSpPr>
          <p:spPr>
            <a:xfrm>
              <a:off x="0" y="-104775"/>
              <a:ext cx="2028169" cy="1063672"/>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Striped bass</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Morone saxatilis</a:t>
              </a:r>
            </a:p>
            <a:p>
              <a:pPr algn="ctr" defTabSz="609630">
                <a:lnSpc>
                  <a:spcPts val="4480"/>
                </a:lnSpc>
              </a:pPr>
              <a:r>
                <a:rPr lang="en-US" sz="3199">
                  <a:solidFill>
                    <a:srgbClr val="FFFFFF">
                      <a:alpha val="80000"/>
                    </a:srgbClr>
                  </a:solidFill>
                  <a:latin typeface="Gotham"/>
                  <a:ea typeface="Gotham"/>
                  <a:cs typeface="Gotham"/>
                  <a:sym typeface="Gotham"/>
                </a:rPr>
                <a:t>Summertime resident, Staying 2 months longer</a:t>
              </a:r>
            </a:p>
          </p:txBody>
        </p:sp>
      </p:grpSp>
      <p:sp>
        <p:nvSpPr>
          <p:cNvPr id="7" name="Freeform 7"/>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95577" y="646398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Lanagan et al. 2021, </a:t>
            </a:r>
            <a:r>
              <a:rPr lang="en-US" sz="1600" i="1">
                <a:solidFill>
                  <a:srgbClr val="FEFEFE"/>
                </a:solidFill>
                <a:latin typeface="Gotham Italics"/>
                <a:ea typeface="Gotham Italics"/>
                <a:cs typeface="Gotham Italics"/>
                <a:sym typeface="Gotham Italics"/>
              </a:rPr>
              <a:t>Marine Ecology Progress Series</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206066" cy="6858000"/>
          </a:xfrm>
          <a:custGeom>
            <a:avLst/>
            <a:gdLst/>
            <a:ahLst/>
            <a:cxnLst/>
            <a:rect l="l" t="t" r="r" b="b"/>
            <a:pathLst>
              <a:path w="18309099" h="12206066">
                <a:moveTo>
                  <a:pt x="0" y="0"/>
                </a:moveTo>
                <a:lnTo>
                  <a:pt x="18309099" y="0"/>
                </a:lnTo>
                <a:lnTo>
                  <a:pt x="18309099" y="12206066"/>
                </a:lnTo>
                <a:lnTo>
                  <a:pt x="0" y="12206066"/>
                </a:lnTo>
                <a:lnTo>
                  <a:pt x="0" y="0"/>
                </a:lnTo>
                <a:close/>
              </a:path>
            </a:pathLst>
          </a:custGeom>
          <a:blipFill>
            <a:blip r:embed="rId3"/>
            <a:stretch>
              <a:fillRect t="-2508" b="-16147"/>
            </a:stretch>
          </a:blipFill>
        </p:spPr>
        <p:txBody>
          <a:bodyPr/>
          <a:lstStyle/>
          <a:p>
            <a:pPr defTabSz="609630"/>
            <a:endParaRPr lang="en-US" sz="1200">
              <a:solidFill>
                <a:prstClr val="black"/>
              </a:solidFill>
              <a:latin typeface="Calibri"/>
            </a:endParaRPr>
          </a:p>
        </p:txBody>
      </p:sp>
      <p:sp>
        <p:nvSpPr>
          <p:cNvPr id="3" name="Freeform 3"/>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88815" y="6416442"/>
            <a:ext cx="6172283"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Gary Bendig via Unsplash, Public Domain</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579740" h="14863792">
                <a:moveTo>
                  <a:pt x="0" y="0"/>
                </a:moveTo>
                <a:lnTo>
                  <a:pt x="18579740" y="0"/>
                </a:lnTo>
                <a:lnTo>
                  <a:pt x="18579740" y="14863792"/>
                </a:lnTo>
                <a:lnTo>
                  <a:pt x="0" y="14863792"/>
                </a:lnTo>
                <a:lnTo>
                  <a:pt x="0" y="0"/>
                </a:lnTo>
                <a:close/>
              </a:path>
            </a:pathLst>
          </a:custGeom>
          <a:blipFill>
            <a:blip r:embed="rId3"/>
            <a:stretch>
              <a:fillRect t="-10639" r="-1595" b="-33852"/>
            </a:stretch>
          </a:blipFill>
        </p:spPr>
        <p:txBody>
          <a:bodyPr/>
          <a:lstStyle/>
          <a:p>
            <a:pPr defTabSz="609630"/>
            <a:endParaRPr lang="en-US" sz="1200">
              <a:solidFill>
                <a:prstClr val="black"/>
              </a:solidFill>
              <a:latin typeface="Calibri"/>
            </a:endParaRPr>
          </a:p>
        </p:txBody>
      </p:sp>
      <p:sp>
        <p:nvSpPr>
          <p:cNvPr id="3" name="Freeform 3"/>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1212" y="6397815"/>
            <a:ext cx="3099664"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15800">
                <a:moveTo>
                  <a:pt x="0" y="0"/>
                </a:moveTo>
                <a:lnTo>
                  <a:pt x="18288000" y="0"/>
                </a:lnTo>
                <a:lnTo>
                  <a:pt x="18288000" y="12115800"/>
                </a:lnTo>
                <a:lnTo>
                  <a:pt x="0" y="12115800"/>
                </a:lnTo>
                <a:lnTo>
                  <a:pt x="0" y="0"/>
                </a:lnTo>
                <a:close/>
              </a:path>
            </a:pathLst>
          </a:custGeom>
          <a:blipFill>
            <a:blip r:embed="rId3"/>
            <a:stretch>
              <a:fillRect b="-17778"/>
            </a:stretch>
          </a:blipFill>
        </p:spPr>
        <p:txBody>
          <a:bodyPr/>
          <a:lstStyle/>
          <a:p>
            <a:pPr defTabSz="609630"/>
            <a:endParaRPr lang="en-US" sz="1200">
              <a:solidFill>
                <a:prstClr val="black"/>
              </a:solidFill>
              <a:latin typeface="Calibri"/>
            </a:endParaRPr>
          </a:p>
        </p:txBody>
      </p:sp>
      <p:sp>
        <p:nvSpPr>
          <p:cNvPr id="3" name="Freeform 3"/>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1212" y="6397815"/>
            <a:ext cx="3099664"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grpSp>
        <p:nvGrpSpPr>
          <p:cNvPr id="6" name="Group 6"/>
          <p:cNvGrpSpPr/>
          <p:nvPr/>
        </p:nvGrpSpPr>
        <p:grpSpPr>
          <a:xfrm>
            <a:off x="4163111" y="2806587"/>
            <a:ext cx="3865779" cy="1244827"/>
            <a:chOff x="0" y="0"/>
            <a:chExt cx="1527221" cy="491784"/>
          </a:xfrm>
        </p:grpSpPr>
        <p:sp>
          <p:nvSpPr>
            <p:cNvPr id="7" name="Freeform 7"/>
            <p:cNvSpPr/>
            <p:nvPr/>
          </p:nvSpPr>
          <p:spPr>
            <a:xfrm>
              <a:off x="0" y="0"/>
              <a:ext cx="1527221" cy="491784"/>
            </a:xfrm>
            <a:custGeom>
              <a:avLst/>
              <a:gdLst/>
              <a:ahLst/>
              <a:cxnLst/>
              <a:rect l="l" t="t" r="r" b="b"/>
              <a:pathLst>
                <a:path w="1527221" h="491784">
                  <a:moveTo>
                    <a:pt x="68091" y="0"/>
                  </a:moveTo>
                  <a:lnTo>
                    <a:pt x="1459130" y="0"/>
                  </a:lnTo>
                  <a:cubicBezTo>
                    <a:pt x="1496736" y="0"/>
                    <a:pt x="1527221" y="30485"/>
                    <a:pt x="1527221" y="68091"/>
                  </a:cubicBezTo>
                  <a:lnTo>
                    <a:pt x="1527221" y="423693"/>
                  </a:lnTo>
                  <a:cubicBezTo>
                    <a:pt x="1527221" y="461298"/>
                    <a:pt x="1496736" y="491784"/>
                    <a:pt x="1459130" y="491784"/>
                  </a:cubicBezTo>
                  <a:lnTo>
                    <a:pt x="68091" y="491784"/>
                  </a:lnTo>
                  <a:cubicBezTo>
                    <a:pt x="30485" y="491784"/>
                    <a:pt x="0" y="461298"/>
                    <a:pt x="0" y="423693"/>
                  </a:cubicBezTo>
                  <a:lnTo>
                    <a:pt x="0" y="68091"/>
                  </a:lnTo>
                  <a:cubicBezTo>
                    <a:pt x="0" y="30485"/>
                    <a:pt x="30485" y="0"/>
                    <a:pt x="68091"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8" name="TextBox 8"/>
            <p:cNvSpPr txBox="1"/>
            <p:nvPr/>
          </p:nvSpPr>
          <p:spPr>
            <a:xfrm>
              <a:off x="0" y="-95250"/>
              <a:ext cx="1527221" cy="587034"/>
            </a:xfrm>
            <a:prstGeom prst="rect">
              <a:avLst/>
            </a:prstGeom>
          </p:spPr>
          <p:txBody>
            <a:bodyPr lIns="33867" tIns="33867" rIns="33867" bIns="33867" rtlCol="0" anchor="ctr"/>
            <a:lstStyle/>
            <a:p>
              <a:pPr algn="ctr" defTabSz="609630">
                <a:lnSpc>
                  <a:spcPts val="4480"/>
                </a:lnSpc>
              </a:pPr>
              <a:r>
                <a:rPr lang="en-US" sz="3199" b="1">
                  <a:solidFill>
                    <a:srgbClr val="FFFFFF">
                      <a:alpha val="80000"/>
                    </a:srgbClr>
                  </a:solidFill>
                  <a:latin typeface="Gotham Bold"/>
                  <a:ea typeface="Gotham Bold"/>
                  <a:cs typeface="Gotham Bold"/>
                  <a:sym typeface="Gotham Bold"/>
                </a:rPr>
                <a:t>Thank you for your efforts!</a:t>
              </a:r>
            </a:p>
          </p:txBody>
        </p:sp>
      </p:gr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952653"/>
          </a:xfrm>
          <a:custGeom>
            <a:avLst/>
            <a:gdLst/>
            <a:ahLst/>
            <a:cxnLst/>
            <a:rect l="l" t="t" r="r" b="b"/>
            <a:pathLst>
              <a:path w="20318815" h="12699259">
                <a:moveTo>
                  <a:pt x="0" y="0"/>
                </a:moveTo>
                <a:lnTo>
                  <a:pt x="20318815" y="0"/>
                </a:lnTo>
                <a:lnTo>
                  <a:pt x="20318815" y="12699259"/>
                </a:lnTo>
                <a:lnTo>
                  <a:pt x="0" y="12699259"/>
                </a:lnTo>
                <a:lnTo>
                  <a:pt x="0" y="0"/>
                </a:lnTo>
                <a:close/>
              </a:path>
            </a:pathLst>
          </a:custGeom>
          <a:blipFill>
            <a:blip r:embed="rId3"/>
            <a:stretch>
              <a:fillRect l="-11105" b="-21768"/>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0" y="0"/>
            <a:ext cx="12532274" cy="6952653"/>
            <a:chOff x="0" y="0"/>
            <a:chExt cx="4951022" cy="2746727"/>
          </a:xfrm>
        </p:grpSpPr>
        <p:sp>
          <p:nvSpPr>
            <p:cNvPr id="4" name="Freeform 4"/>
            <p:cNvSpPr/>
            <p:nvPr/>
          </p:nvSpPr>
          <p:spPr>
            <a:xfrm>
              <a:off x="0" y="0"/>
              <a:ext cx="4951022" cy="2746727"/>
            </a:xfrm>
            <a:custGeom>
              <a:avLst/>
              <a:gdLst/>
              <a:ahLst/>
              <a:cxnLst/>
              <a:rect l="l" t="t" r="r" b="b"/>
              <a:pathLst>
                <a:path w="4951022" h="2746727">
                  <a:moveTo>
                    <a:pt x="0" y="0"/>
                  </a:moveTo>
                  <a:lnTo>
                    <a:pt x="4951022" y="0"/>
                  </a:lnTo>
                  <a:lnTo>
                    <a:pt x="4951022" y="2746727"/>
                  </a:lnTo>
                  <a:lnTo>
                    <a:pt x="0" y="2746727"/>
                  </a:lnTo>
                  <a:close/>
                </a:path>
              </a:pathLst>
            </a:custGeom>
            <a:solidFill>
              <a:srgbClr val="231F20">
                <a:alpha val="58824"/>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57150"/>
              <a:ext cx="4951022" cy="2803877"/>
            </a:xfrm>
            <a:prstGeom prst="rect">
              <a:avLst/>
            </a:prstGeom>
          </p:spPr>
          <p:txBody>
            <a:bodyPr lIns="33867" tIns="33867" rIns="33867" bIns="33867" rtlCol="0" anchor="ctr"/>
            <a:lstStyle/>
            <a:p>
              <a:pPr algn="ctr" defTabSz="609630">
                <a:lnSpc>
                  <a:spcPts val="2239"/>
                </a:lnSpc>
              </a:pPr>
              <a:endParaRPr sz="1200">
                <a:solidFill>
                  <a:prstClr val="black"/>
                </a:solidFill>
                <a:latin typeface="Calibri"/>
              </a:endParaRPr>
            </a:p>
          </p:txBody>
        </p:sp>
      </p:grpSp>
      <p:sp>
        <p:nvSpPr>
          <p:cNvPr id="6" name="Freeform 6"/>
          <p:cNvSpPr/>
          <p:nvPr/>
        </p:nvSpPr>
        <p:spPr>
          <a:xfrm>
            <a:off x="4400468" y="5824229"/>
            <a:ext cx="2050909" cy="636151"/>
          </a:xfrm>
          <a:custGeom>
            <a:avLst/>
            <a:gdLst/>
            <a:ahLst/>
            <a:cxnLst/>
            <a:rect l="l" t="t" r="r" b="b"/>
            <a:pathLst>
              <a:path w="3076364" h="954227">
                <a:moveTo>
                  <a:pt x="0" y="0"/>
                </a:moveTo>
                <a:lnTo>
                  <a:pt x="3076364" y="0"/>
                </a:lnTo>
                <a:lnTo>
                  <a:pt x="3076364" y="954228"/>
                </a:lnTo>
                <a:lnTo>
                  <a:pt x="0" y="95422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175486" y="385696"/>
            <a:ext cx="3841029" cy="1777335"/>
          </a:xfrm>
          <a:custGeom>
            <a:avLst/>
            <a:gdLst/>
            <a:ahLst/>
            <a:cxnLst/>
            <a:rect l="l" t="t" r="r" b="b"/>
            <a:pathLst>
              <a:path w="5761543" h="2666002">
                <a:moveTo>
                  <a:pt x="0" y="0"/>
                </a:moveTo>
                <a:lnTo>
                  <a:pt x="5761544" y="0"/>
                </a:lnTo>
                <a:lnTo>
                  <a:pt x="5761544" y="2666003"/>
                </a:lnTo>
                <a:lnTo>
                  <a:pt x="0" y="266600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944516" y="5783633"/>
            <a:ext cx="671706" cy="676747"/>
          </a:xfrm>
          <a:custGeom>
            <a:avLst/>
            <a:gdLst/>
            <a:ahLst/>
            <a:cxnLst/>
            <a:rect l="l" t="t" r="r" b="b"/>
            <a:pathLst>
              <a:path w="1007559" h="1015120">
                <a:moveTo>
                  <a:pt x="0" y="0"/>
                </a:moveTo>
                <a:lnTo>
                  <a:pt x="1007559" y="0"/>
                </a:lnTo>
                <a:lnTo>
                  <a:pt x="1007559" y="1015121"/>
                </a:lnTo>
                <a:lnTo>
                  <a:pt x="0" y="101512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130739" y="3204969"/>
            <a:ext cx="5963232" cy="1536727"/>
          </a:xfrm>
          <a:custGeom>
            <a:avLst/>
            <a:gdLst/>
            <a:ahLst/>
            <a:cxnLst/>
            <a:rect l="l" t="t" r="r" b="b"/>
            <a:pathLst>
              <a:path w="8944848" h="2305091">
                <a:moveTo>
                  <a:pt x="0" y="0"/>
                </a:moveTo>
                <a:lnTo>
                  <a:pt x="8944848" y="0"/>
                </a:lnTo>
                <a:lnTo>
                  <a:pt x="8944848" y="2305091"/>
                </a:lnTo>
                <a:lnTo>
                  <a:pt x="0" y="2305091"/>
                </a:lnTo>
                <a:lnTo>
                  <a:pt x="0" y="0"/>
                </a:lnTo>
                <a:close/>
              </a:path>
            </a:pathLst>
          </a:custGeom>
          <a:blipFill>
            <a:blip r:embed="rId7"/>
            <a:stretch>
              <a:fillRect t="-41416" b="-77214"/>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361674" y="2697506"/>
            <a:ext cx="3468653" cy="690061"/>
          </a:xfrm>
          <a:prstGeom prst="rect">
            <a:avLst/>
          </a:prstGeom>
        </p:spPr>
        <p:txBody>
          <a:bodyPr lIns="0" tIns="0" rIns="0" bIns="0" rtlCol="0" anchor="t">
            <a:spAutoFit/>
          </a:bodyPr>
          <a:lstStyle/>
          <a:p>
            <a:pPr algn="ctr" defTabSz="609630">
              <a:lnSpc>
                <a:spcPts val="5880"/>
              </a:lnSpc>
              <a:spcBef>
                <a:spcPct val="0"/>
              </a:spcBef>
            </a:pPr>
            <a:r>
              <a:rPr lang="en-US" sz="4200">
                <a:solidFill>
                  <a:srgbClr val="FFFFFF"/>
                </a:solidFill>
                <a:latin typeface="Arimo"/>
                <a:ea typeface="Arimo"/>
                <a:cs typeface="Arimo"/>
                <a:sym typeface="Arimo"/>
              </a:rPr>
              <a:t>Learn more at </a:t>
            </a:r>
          </a:p>
        </p:txBody>
      </p:sp>
      <p:sp>
        <p:nvSpPr>
          <p:cNvPr id="11" name="TextBox 11"/>
          <p:cNvSpPr txBox="1"/>
          <p:nvPr/>
        </p:nvSpPr>
        <p:spPr>
          <a:xfrm>
            <a:off x="191212" y="6397815"/>
            <a:ext cx="3099664"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017" y="273828"/>
            <a:ext cx="10919183" cy="6323397"/>
            <a:chOff x="0" y="0"/>
            <a:chExt cx="4313751" cy="2498132"/>
          </a:xfrm>
        </p:grpSpPr>
        <p:sp>
          <p:nvSpPr>
            <p:cNvPr id="3" name="Freeform 3"/>
            <p:cNvSpPr/>
            <p:nvPr/>
          </p:nvSpPr>
          <p:spPr>
            <a:xfrm>
              <a:off x="0" y="0"/>
              <a:ext cx="4313751" cy="2498132"/>
            </a:xfrm>
            <a:custGeom>
              <a:avLst/>
              <a:gdLst/>
              <a:ahLst/>
              <a:cxnLst/>
              <a:rect l="l" t="t" r="r" b="b"/>
              <a:pathLst>
                <a:path w="4313751" h="2498132">
                  <a:moveTo>
                    <a:pt x="24107" y="0"/>
                  </a:moveTo>
                  <a:lnTo>
                    <a:pt x="4289644" y="0"/>
                  </a:lnTo>
                  <a:cubicBezTo>
                    <a:pt x="4302958" y="0"/>
                    <a:pt x="4313751" y="10793"/>
                    <a:pt x="4313751" y="24107"/>
                  </a:cubicBezTo>
                  <a:lnTo>
                    <a:pt x="4313751" y="2474025"/>
                  </a:lnTo>
                  <a:cubicBezTo>
                    <a:pt x="4313751" y="2480419"/>
                    <a:pt x="4311211" y="2486550"/>
                    <a:pt x="4306690" y="2491071"/>
                  </a:cubicBezTo>
                  <a:cubicBezTo>
                    <a:pt x="4302170" y="2495592"/>
                    <a:pt x="4296038" y="2498132"/>
                    <a:pt x="4289644" y="2498132"/>
                  </a:cubicBezTo>
                  <a:lnTo>
                    <a:pt x="24107" y="2498132"/>
                  </a:lnTo>
                  <a:cubicBezTo>
                    <a:pt x="10793" y="2498132"/>
                    <a:pt x="0" y="2487339"/>
                    <a:pt x="0" y="2474025"/>
                  </a:cubicBezTo>
                  <a:lnTo>
                    <a:pt x="0" y="24107"/>
                  </a:lnTo>
                  <a:cubicBezTo>
                    <a:pt x="0" y="10793"/>
                    <a:pt x="10793" y="0"/>
                    <a:pt x="24107" y="0"/>
                  </a:cubicBezTo>
                  <a:close/>
                </a:path>
              </a:pathLst>
            </a:custGeom>
            <a:solidFill>
              <a:srgbClr val="C45919">
                <a:alpha val="88627"/>
              </a:srgbClr>
            </a:solidFill>
            <a:ln w="171450" cap="rnd">
              <a:solidFill>
                <a:srgbClr val="F37021">
                  <a:alpha val="88627"/>
                </a:srgbClr>
              </a:solidFill>
              <a:prstDash val="solid"/>
              <a:round/>
            </a:ln>
          </p:spPr>
          <p:txBody>
            <a:bodyPr/>
            <a:lstStyle/>
            <a:p>
              <a:pPr defTabSz="609630"/>
              <a:endParaRPr lang="en-US" sz="1200">
                <a:solidFill>
                  <a:prstClr val="black"/>
                </a:solidFill>
                <a:latin typeface="Calibri"/>
              </a:endParaRPr>
            </a:p>
          </p:txBody>
        </p:sp>
        <p:sp>
          <p:nvSpPr>
            <p:cNvPr id="4" name="TextBox 4"/>
            <p:cNvSpPr txBox="1"/>
            <p:nvPr/>
          </p:nvSpPr>
          <p:spPr>
            <a:xfrm>
              <a:off x="0" y="-104775"/>
              <a:ext cx="4313751" cy="2602907"/>
            </a:xfrm>
            <a:prstGeom prst="rect">
              <a:avLst/>
            </a:prstGeom>
          </p:spPr>
          <p:txBody>
            <a:bodyPr lIns="33867" tIns="33867" rIns="33867" bIns="33867" rtlCol="0" anchor="ctr"/>
            <a:lstStyle/>
            <a:p>
              <a:pPr defTabSz="609630">
                <a:lnSpc>
                  <a:spcPts val="4666"/>
                </a:lnSpc>
              </a:pPr>
              <a:r>
                <a:rPr lang="en-US" sz="3333" b="1" dirty="0">
                  <a:solidFill>
                    <a:srgbClr val="FFFFFF">
                      <a:alpha val="88627"/>
                    </a:srgbClr>
                  </a:solidFill>
                  <a:latin typeface="Gotham Bold"/>
                  <a:ea typeface="Gotham Bold"/>
                  <a:cs typeface="Gotham Bold"/>
                  <a:sym typeface="Gotham Bold"/>
                </a:rPr>
                <a:t>References (in order cited)</a:t>
              </a:r>
            </a:p>
            <a:p>
              <a:pPr defTabSz="609630">
                <a:lnSpc>
                  <a:spcPts val="2146"/>
                </a:lnSpc>
              </a:pPr>
              <a:r>
                <a:rPr lang="en-US" sz="1533" dirty="0">
                  <a:solidFill>
                    <a:srgbClr val="FFFFFF">
                      <a:alpha val="88627"/>
                    </a:srgbClr>
                  </a:solidFill>
                  <a:latin typeface="Gotham"/>
                  <a:ea typeface="Gotham"/>
                  <a:cs typeface="Gotham"/>
                  <a:sym typeface="Gotham"/>
                </a:rPr>
                <a:t>Battle, KF, Duhon A, </a:t>
              </a:r>
              <a:r>
                <a:rPr lang="en-US" sz="1533" dirty="0" err="1">
                  <a:solidFill>
                    <a:srgbClr val="FFFFFF">
                      <a:alpha val="88627"/>
                    </a:srgbClr>
                  </a:solidFill>
                  <a:latin typeface="Gotham"/>
                  <a:ea typeface="Gotham"/>
                  <a:cs typeface="Gotham"/>
                  <a:sym typeface="Gotham"/>
                </a:rPr>
                <a:t>Vispo</a:t>
              </a:r>
              <a:r>
                <a:rPr lang="en-US" sz="1533" dirty="0">
                  <a:solidFill>
                    <a:srgbClr val="FFFFFF">
                      <a:alpha val="88627"/>
                    </a:srgbClr>
                  </a:solidFill>
                  <a:latin typeface="Gotham"/>
                  <a:ea typeface="Gotham"/>
                  <a:cs typeface="Gotham"/>
                  <a:sym typeface="Gotham"/>
                </a:rPr>
                <a:t> CR, et al. 2022. Citizen science across two centuries reveals phenological change among plant species and functional groups in the Northeastern US. </a:t>
              </a:r>
              <a:r>
                <a:rPr lang="en-US" sz="1533" i="1" dirty="0">
                  <a:solidFill>
                    <a:srgbClr val="FFFFFF">
                      <a:alpha val="88627"/>
                    </a:srgbClr>
                  </a:solidFill>
                  <a:latin typeface="Gotham Italics"/>
                  <a:ea typeface="Gotham Italics"/>
                  <a:cs typeface="Gotham Italics"/>
                  <a:sym typeface="Gotham Italics"/>
                </a:rPr>
                <a:t>Journal of Ecology</a:t>
              </a:r>
              <a:r>
                <a:rPr lang="en-US" sz="1533" dirty="0">
                  <a:solidFill>
                    <a:srgbClr val="FFFFFF">
                      <a:alpha val="88627"/>
                    </a:srgbClr>
                  </a:solidFill>
                  <a:latin typeface="Gotham"/>
                  <a:ea typeface="Gotham"/>
                  <a:cs typeface="Gotham"/>
                  <a:sym typeface="Gotham"/>
                </a:rPr>
                <a:t> doi.org/10.1111/1365-2745.13926</a:t>
              </a:r>
              <a:endParaRPr lang="en-US" sz="1533" dirty="0">
                <a:solidFill>
                  <a:srgbClr val="FFFFFF">
                    <a:alpha val="88627"/>
                  </a:srgbClr>
                </a:solidFill>
                <a:latin typeface="Gotham"/>
                <a:ea typeface="Gotham"/>
                <a:cs typeface="Gotham"/>
                <a:sym typeface="Gotham"/>
                <a:hlinkClick r:id="rId2" tooltip="https://doi.org/10.1111/1365-2745.13926"/>
              </a:endParaRPr>
            </a:p>
            <a:p>
              <a:pPr defTabSz="609630">
                <a:lnSpc>
                  <a:spcPts val="2426"/>
                </a:lnSpc>
              </a:pPr>
              <a:endParaRPr lang="en-US" sz="1533" dirty="0">
                <a:solidFill>
                  <a:srgbClr val="FFFFFF">
                    <a:alpha val="88627"/>
                  </a:srgbClr>
                </a:solidFill>
                <a:latin typeface="Gotham"/>
                <a:ea typeface="Gotham"/>
                <a:cs typeface="Gotham"/>
                <a:sym typeface="Gotham"/>
                <a:hlinkClick r:id="rId2" tooltip="https://doi.org/10.1111/1365-2745.13926"/>
              </a:endParaRPr>
            </a:p>
            <a:p>
              <a:pPr defTabSz="609630">
                <a:lnSpc>
                  <a:spcPts val="2146"/>
                </a:lnSpc>
              </a:pPr>
              <a:r>
                <a:rPr lang="en-US" sz="1533" dirty="0" err="1">
                  <a:solidFill>
                    <a:srgbClr val="FFFFFF">
                      <a:alpha val="88627"/>
                    </a:srgbClr>
                  </a:solidFill>
                  <a:latin typeface="Gotham"/>
                  <a:ea typeface="Gotham"/>
                  <a:cs typeface="Gotham"/>
                  <a:sym typeface="Gotham"/>
                </a:rPr>
                <a:t>Vitasse</a:t>
              </a:r>
              <a:r>
                <a:rPr lang="en-US" sz="1533" dirty="0">
                  <a:solidFill>
                    <a:srgbClr val="FFFFFF">
                      <a:alpha val="88627"/>
                    </a:srgbClr>
                  </a:solidFill>
                  <a:latin typeface="Gotham"/>
                  <a:ea typeface="Gotham"/>
                  <a:cs typeface="Gotham"/>
                  <a:sym typeface="Gotham"/>
                </a:rPr>
                <a:t> Y, Baumgarten F, Zohner CM, et al. 2022. The Great Acceleration of Plant Phenological Shifts. </a:t>
              </a:r>
              <a:r>
                <a:rPr lang="en-US" sz="1533" i="1" dirty="0">
                  <a:solidFill>
                    <a:srgbClr val="FFFFFF">
                      <a:alpha val="88627"/>
                    </a:srgbClr>
                  </a:solidFill>
                  <a:latin typeface="Gotham Italics"/>
                  <a:ea typeface="Gotham Italics"/>
                  <a:cs typeface="Gotham Italics"/>
                  <a:sym typeface="Gotham Italics"/>
                </a:rPr>
                <a:t>Nature Climate Change</a:t>
              </a:r>
              <a:r>
                <a:rPr lang="en-US" sz="1533" dirty="0">
                  <a:solidFill>
                    <a:srgbClr val="FFFFFF">
                      <a:alpha val="88627"/>
                    </a:srgbClr>
                  </a:solidFill>
                  <a:latin typeface="Gotham"/>
                  <a:ea typeface="Gotham"/>
                  <a:cs typeface="Gotham"/>
                  <a:sym typeface="Gotham"/>
                </a:rPr>
                <a:t> 12(4):300–302. doi.org/10.1038/s41558-022-01283-y </a:t>
              </a:r>
            </a:p>
            <a:p>
              <a:pPr defTabSz="609630">
                <a:lnSpc>
                  <a:spcPts val="2146"/>
                </a:lnSpc>
              </a:pPr>
              <a:endParaRPr lang="en-US" sz="1533" dirty="0">
                <a:solidFill>
                  <a:srgbClr val="FFFFFF">
                    <a:alpha val="88627"/>
                  </a:srgbClr>
                </a:solidFill>
                <a:latin typeface="Gotham"/>
                <a:ea typeface="Gotham"/>
                <a:cs typeface="Gotham"/>
                <a:sym typeface="Gotham"/>
              </a:endParaRPr>
            </a:p>
            <a:p>
              <a:pPr defTabSz="609630">
                <a:lnSpc>
                  <a:spcPts val="2146"/>
                </a:lnSpc>
              </a:pPr>
              <a:r>
                <a:rPr lang="en-US" sz="1533" dirty="0" err="1">
                  <a:solidFill>
                    <a:srgbClr val="FFFFFF">
                      <a:alpha val="88627"/>
                    </a:srgbClr>
                  </a:solidFill>
                  <a:latin typeface="Gotham"/>
                  <a:ea typeface="Gotham"/>
                  <a:cs typeface="Gotham"/>
                  <a:sym typeface="Gotham"/>
                </a:rPr>
                <a:t>Calinger</a:t>
              </a:r>
              <a:r>
                <a:rPr lang="en-US" sz="1533" dirty="0">
                  <a:solidFill>
                    <a:srgbClr val="FFFFFF">
                      <a:alpha val="88627"/>
                    </a:srgbClr>
                  </a:solidFill>
                  <a:latin typeface="Gotham"/>
                  <a:ea typeface="Gotham"/>
                  <a:cs typeface="Gotham"/>
                  <a:sym typeface="Gotham"/>
                </a:rPr>
                <a:t> K and Curtis P. 2023. A Century of Climate Warming Results in Growing Season Extension: Delayed Autumn Leaf Phenology in North Central North America. </a:t>
              </a:r>
              <a:r>
                <a:rPr lang="en-US" sz="1533" i="1" dirty="0">
                  <a:solidFill>
                    <a:srgbClr val="FFFFFF">
                      <a:alpha val="88627"/>
                    </a:srgbClr>
                  </a:solidFill>
                  <a:latin typeface="Gotham Italics"/>
                  <a:ea typeface="Gotham Italics"/>
                  <a:cs typeface="Gotham Italics"/>
                  <a:sym typeface="Gotham Italics"/>
                </a:rPr>
                <a:t>PLOS One</a:t>
              </a:r>
              <a:r>
                <a:rPr lang="en-US" sz="1533" dirty="0">
                  <a:solidFill>
                    <a:srgbClr val="FFFFFF">
                      <a:alpha val="88627"/>
                    </a:srgbClr>
                  </a:solidFill>
                  <a:latin typeface="Gotham"/>
                  <a:ea typeface="Gotham"/>
                  <a:cs typeface="Gotham"/>
                  <a:sym typeface="Gotham"/>
                </a:rPr>
                <a:t> 18(3): e0282635. doi.org/10.1371/journal.pone.0282635</a:t>
              </a:r>
              <a:endParaRPr lang="en-US" sz="1533" dirty="0">
                <a:solidFill>
                  <a:srgbClr val="FFFFFF">
                    <a:alpha val="88627"/>
                  </a:srgbClr>
                </a:solidFill>
                <a:latin typeface="Gotham"/>
                <a:ea typeface="Gotham"/>
                <a:cs typeface="Gotham"/>
                <a:sym typeface="Gotham"/>
                <a:hlinkClick r:id="rId3" tooltip="https://doi.org/10.1371/journal.pone.0282635"/>
              </a:endParaRPr>
            </a:p>
            <a:p>
              <a:pPr defTabSz="609630">
                <a:lnSpc>
                  <a:spcPts val="2146"/>
                </a:lnSpc>
              </a:pPr>
              <a:endParaRPr lang="en-US" sz="1533" dirty="0">
                <a:solidFill>
                  <a:srgbClr val="FFFFFF">
                    <a:alpha val="88627"/>
                  </a:srgbClr>
                </a:solidFill>
                <a:latin typeface="Gotham"/>
                <a:ea typeface="Gotham"/>
                <a:cs typeface="Gotham"/>
                <a:sym typeface="Gotham"/>
                <a:hlinkClick r:id="rId3" tooltip="https://doi.org/10.1371/journal.pone.0282635"/>
              </a:endParaRPr>
            </a:p>
            <a:p>
              <a:pPr defTabSz="609630">
                <a:lnSpc>
                  <a:spcPts val="2146"/>
                </a:lnSpc>
              </a:pPr>
              <a:r>
                <a:rPr lang="en-US" sz="1533" dirty="0">
                  <a:solidFill>
                    <a:srgbClr val="FFFFFF">
                      <a:alpha val="88627"/>
                    </a:srgbClr>
                  </a:solidFill>
                  <a:latin typeface="Gotham"/>
                  <a:ea typeface="Gotham"/>
                  <a:cs typeface="Gotham"/>
                  <a:sym typeface="Gotham"/>
                </a:rPr>
                <a:t>Willis CG, </a:t>
              </a:r>
              <a:r>
                <a:rPr lang="en-US" sz="1533" dirty="0" err="1">
                  <a:solidFill>
                    <a:srgbClr val="FFFFFF">
                      <a:alpha val="88627"/>
                    </a:srgbClr>
                  </a:solidFill>
                  <a:latin typeface="Gotham"/>
                  <a:ea typeface="Gotham"/>
                  <a:cs typeface="Gotham"/>
                  <a:sym typeface="Gotham"/>
                </a:rPr>
                <a:t>Ruhfel</a:t>
              </a:r>
              <a:r>
                <a:rPr lang="en-US" sz="1533" dirty="0">
                  <a:solidFill>
                    <a:srgbClr val="FFFFFF">
                      <a:alpha val="88627"/>
                    </a:srgbClr>
                  </a:solidFill>
                  <a:latin typeface="Gotham"/>
                  <a:ea typeface="Gotham"/>
                  <a:cs typeface="Gotham"/>
                  <a:sym typeface="Gotham"/>
                </a:rPr>
                <a:t> B, Primack RB, et al. 2008. Phylogenetic Patterns of Species Loss in Thoreau’s Woods Are Driven by Climate Change. </a:t>
              </a:r>
              <a:r>
                <a:rPr lang="en-US" sz="1533" i="1" dirty="0">
                  <a:solidFill>
                    <a:srgbClr val="FFFFFF">
                      <a:alpha val="88627"/>
                    </a:srgbClr>
                  </a:solidFill>
                  <a:latin typeface="Gotham Italics"/>
                  <a:ea typeface="Gotham Italics"/>
                  <a:cs typeface="Gotham Italics"/>
                  <a:sym typeface="Gotham Italics"/>
                </a:rPr>
                <a:t>Proceedings of the National Academy of Sciences</a:t>
              </a:r>
              <a:r>
                <a:rPr lang="en-US" sz="1533" dirty="0">
                  <a:solidFill>
                    <a:srgbClr val="FFFFFF">
                      <a:alpha val="88627"/>
                    </a:srgbClr>
                  </a:solidFill>
                  <a:latin typeface="Gotham"/>
                  <a:ea typeface="Gotham"/>
                  <a:cs typeface="Gotham"/>
                  <a:sym typeface="Gotham"/>
                </a:rPr>
                <a:t> 105(44): 17029–17033. doi.org/10.1073/pnas.0806446105</a:t>
              </a:r>
              <a:endParaRPr lang="en-US" sz="1533" dirty="0">
                <a:solidFill>
                  <a:srgbClr val="FFFFFF">
                    <a:alpha val="88627"/>
                  </a:srgbClr>
                </a:solidFill>
                <a:latin typeface="Gotham"/>
                <a:ea typeface="Gotham"/>
                <a:cs typeface="Gotham"/>
                <a:sym typeface="Gotham"/>
                <a:hlinkClick r:id="rId4" tooltip="https://doi.org/10.1073/pnas.0806446105"/>
              </a:endParaRPr>
            </a:p>
            <a:p>
              <a:pPr defTabSz="609630">
                <a:lnSpc>
                  <a:spcPts val="2146"/>
                </a:lnSpc>
              </a:pPr>
              <a:endParaRPr lang="en-US" sz="1533" dirty="0">
                <a:solidFill>
                  <a:srgbClr val="FFFFFF">
                    <a:alpha val="88627"/>
                  </a:srgbClr>
                </a:solidFill>
                <a:latin typeface="Gotham"/>
                <a:ea typeface="Gotham"/>
                <a:cs typeface="Gotham"/>
                <a:sym typeface="Gotham"/>
                <a:hlinkClick r:id="rId4" tooltip="https://doi.org/10.1073/pnas.0806446105"/>
              </a:endParaRPr>
            </a:p>
            <a:p>
              <a:pPr defTabSz="609630">
                <a:lnSpc>
                  <a:spcPts val="2146"/>
                </a:lnSpc>
              </a:pPr>
              <a:r>
                <a:rPr lang="en-US" sz="1533" dirty="0">
                  <a:solidFill>
                    <a:srgbClr val="FFFFFF">
                      <a:alpha val="88627"/>
                    </a:srgbClr>
                  </a:solidFill>
                  <a:latin typeface="Gotham"/>
                  <a:ea typeface="Gotham"/>
                  <a:cs typeface="Gotham"/>
                  <a:sym typeface="Gotham"/>
                </a:rPr>
                <a:t>Lanagan JA, </a:t>
              </a:r>
              <a:r>
                <a:rPr lang="en-US" sz="1533" dirty="0" err="1">
                  <a:solidFill>
                    <a:srgbClr val="FFFFFF">
                      <a:alpha val="88627"/>
                    </a:srgbClr>
                  </a:solidFill>
                  <a:latin typeface="Gotham"/>
                  <a:ea typeface="Gotham"/>
                  <a:cs typeface="Gotham"/>
                  <a:sym typeface="Gotham"/>
                </a:rPr>
                <a:t>Puggioni</a:t>
              </a:r>
              <a:r>
                <a:rPr lang="en-US" sz="1533" dirty="0">
                  <a:solidFill>
                    <a:srgbClr val="FFFFFF">
                      <a:alpha val="88627"/>
                    </a:srgbClr>
                  </a:solidFill>
                  <a:latin typeface="Gotham"/>
                  <a:ea typeface="Gotham"/>
                  <a:cs typeface="Gotham"/>
                  <a:sym typeface="Gotham"/>
                </a:rPr>
                <a:t> G, Oviatt CA, et al. 2021. Climate alters the migration phenology of coastal marine species. Marine Ecology Progress Series. doi.org/10.3354/meps13612</a:t>
              </a:r>
            </a:p>
            <a:p>
              <a:pPr defTabSz="609630">
                <a:lnSpc>
                  <a:spcPts val="3266"/>
                </a:lnSpc>
              </a:pPr>
              <a:endParaRPr lang="en-US" sz="1533" dirty="0">
                <a:solidFill>
                  <a:srgbClr val="FFFFFF">
                    <a:alpha val="88627"/>
                  </a:srgbClr>
                </a:solidFill>
                <a:latin typeface="Gotham"/>
                <a:ea typeface="Gotham"/>
                <a:cs typeface="Gotham"/>
                <a:sym typeface="Gotham"/>
              </a:endParaRPr>
            </a:p>
            <a:p>
              <a:pPr defTabSz="609630">
                <a:lnSpc>
                  <a:spcPts val="3266"/>
                </a:lnSpc>
              </a:pPr>
              <a:r>
                <a:rPr lang="en-US" sz="2333" dirty="0">
                  <a:solidFill>
                    <a:srgbClr val="FFFFFF">
                      <a:alpha val="88627"/>
                    </a:srgbClr>
                  </a:solidFill>
                  <a:latin typeface="Gotham"/>
                  <a:ea typeface="Gotham"/>
                  <a:cs typeface="Gotham"/>
                  <a:sym typeface="Gotham"/>
                </a:rPr>
                <a:t>This video was created September 2025</a:t>
              </a: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488285" cy="6858000"/>
          </a:xfrm>
          <a:custGeom>
            <a:avLst/>
            <a:gdLst/>
            <a:ahLst/>
            <a:cxnLst/>
            <a:rect l="l" t="t" r="r" b="b"/>
            <a:pathLst>
              <a:path w="18732428" h="10287000">
                <a:moveTo>
                  <a:pt x="0" y="0"/>
                </a:moveTo>
                <a:lnTo>
                  <a:pt x="18732428" y="0"/>
                </a:lnTo>
                <a:lnTo>
                  <a:pt x="18732428" y="10287000"/>
                </a:lnTo>
                <a:lnTo>
                  <a:pt x="0" y="10287000"/>
                </a:lnTo>
                <a:lnTo>
                  <a:pt x="0" y="0"/>
                </a:lnTo>
                <a:close/>
              </a:path>
            </a:pathLst>
          </a:custGeom>
          <a:blipFill>
            <a:blip r:embed="rId3"/>
            <a:stretch>
              <a:fillRect l="-157" t="-17384" r="-7736" b="-13516"/>
            </a:stretch>
          </a:blipFill>
        </p:spPr>
        <p:txBody>
          <a:bodyPr/>
          <a:lstStyle/>
          <a:p>
            <a:pPr defTabSz="609630"/>
            <a:endParaRPr lang="en-US" sz="1200">
              <a:solidFill>
                <a:prstClr val="black"/>
              </a:solidFill>
              <a:latin typeface="Calibri"/>
            </a:endParaRPr>
          </a:p>
        </p:txBody>
      </p:sp>
      <p:sp>
        <p:nvSpPr>
          <p:cNvPr id="3" name="TextBox 3"/>
          <p:cNvSpPr txBox="1"/>
          <p:nvPr/>
        </p:nvSpPr>
        <p:spPr>
          <a:xfrm>
            <a:off x="164029" y="6463987"/>
            <a:ext cx="9939854" cy="258276"/>
          </a:xfrm>
          <a:prstGeom prst="rect">
            <a:avLst/>
          </a:prstGeom>
        </p:spPr>
        <p:txBody>
          <a:bodyPr lIns="0" tIns="0" rIns="0" bIns="0" rtlCol="0" anchor="t">
            <a:spAutoFit/>
          </a:bodyPr>
          <a:lstStyle/>
          <a:p>
            <a:pPr defTabSz="609630">
              <a:lnSpc>
                <a:spcPts val="2239"/>
              </a:lnSpc>
              <a:spcBef>
                <a:spcPct val="0"/>
              </a:spcBef>
            </a:pPr>
            <a:r>
              <a:rPr lang="en-US" sz="1600">
                <a:solidFill>
                  <a:srgbClr val="737373"/>
                </a:solidFill>
                <a:latin typeface="Gotham"/>
                <a:ea typeface="Gotham"/>
                <a:cs typeface="Gotham"/>
                <a:sym typeface="Gotham"/>
              </a:rPr>
              <a:t>Photo: Johannes Plenio via Unsplash, Public Domain</a:t>
            </a:r>
          </a:p>
        </p:txBody>
      </p:sp>
      <p:sp>
        <p:nvSpPr>
          <p:cNvPr id="4" name="Freeform 4"/>
          <p:cNvSpPr/>
          <p:nvPr/>
        </p:nvSpPr>
        <p:spPr>
          <a:xfrm>
            <a:off x="9565836" y="6172200"/>
            <a:ext cx="1659457" cy="514731"/>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726263" y="985830"/>
            <a:ext cx="4739475" cy="4372165"/>
          </a:xfrm>
          <a:custGeom>
            <a:avLst/>
            <a:gdLst/>
            <a:ahLst/>
            <a:cxnLst/>
            <a:rect l="l" t="t" r="r" b="b"/>
            <a:pathLst>
              <a:path w="7109212" h="6558248">
                <a:moveTo>
                  <a:pt x="0" y="0"/>
                </a:moveTo>
                <a:lnTo>
                  <a:pt x="7109212" y="0"/>
                </a:lnTo>
                <a:lnTo>
                  <a:pt x="7109212" y="6558248"/>
                </a:lnTo>
                <a:lnTo>
                  <a:pt x="0" y="65582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192000" cy="6858000"/>
          </a:xfrm>
          <a:custGeom>
            <a:avLst/>
            <a:gdLst/>
            <a:ahLst/>
            <a:cxnLst/>
            <a:rect l="l" t="t" r="r" b="b"/>
            <a:pathLst>
              <a:path w="19566451" h="13036148">
                <a:moveTo>
                  <a:pt x="0" y="0"/>
                </a:moveTo>
                <a:lnTo>
                  <a:pt x="19566451" y="0"/>
                </a:lnTo>
                <a:lnTo>
                  <a:pt x="19566451" y="13036148"/>
                </a:lnTo>
                <a:lnTo>
                  <a:pt x="0" y="13036148"/>
                </a:lnTo>
                <a:lnTo>
                  <a:pt x="0" y="0"/>
                </a:lnTo>
                <a:close/>
              </a:path>
            </a:pathLst>
          </a:custGeom>
          <a:blipFill>
            <a:blip r:embed="rId3"/>
            <a:stretch>
              <a:fillRect t="-17502" r="-6991" b="-9222"/>
            </a:stretch>
          </a:blipFill>
        </p:spPr>
        <p:txBody>
          <a:bodyPr/>
          <a:lstStyle/>
          <a:p>
            <a:pPr defTabSz="609630"/>
            <a:endParaRPr lang="en-US" sz="1200">
              <a:solidFill>
                <a:prstClr val="black"/>
              </a:solidFill>
              <a:latin typeface="Calibri"/>
            </a:endParaRPr>
          </a:p>
        </p:txBody>
      </p:sp>
      <p:sp>
        <p:nvSpPr>
          <p:cNvPr id="3" name="TextBox 3"/>
          <p:cNvSpPr txBox="1"/>
          <p:nvPr/>
        </p:nvSpPr>
        <p:spPr>
          <a:xfrm>
            <a:off x="164029" y="6463987"/>
            <a:ext cx="9939854"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Rasa Kasparaviciene via Unsplash, Public Domain</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65836" y="6172200"/>
            <a:ext cx="1659457" cy="514731"/>
          </a:xfrm>
          <a:custGeom>
            <a:avLst/>
            <a:gdLst/>
            <a:ahLst/>
            <a:cxnLst/>
            <a:rect l="l" t="t" r="r" b="b"/>
            <a:pathLst>
              <a:path w="2489186" h="772096">
                <a:moveTo>
                  <a:pt x="0" y="0"/>
                </a:moveTo>
                <a:lnTo>
                  <a:pt x="2489186" y="0"/>
                </a:lnTo>
                <a:lnTo>
                  <a:pt x="2489186" y="772096"/>
                </a:lnTo>
                <a:lnTo>
                  <a:pt x="0" y="77209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3815673" y="0"/>
            <a:ext cx="4709279" cy="6858000"/>
          </a:xfrm>
          <a:custGeom>
            <a:avLst/>
            <a:gdLst/>
            <a:ahLst/>
            <a:cxnLst/>
            <a:rect l="l" t="t" r="r" b="b"/>
            <a:pathLst>
              <a:path w="7063919" h="10287000">
                <a:moveTo>
                  <a:pt x="0" y="0"/>
                </a:moveTo>
                <a:lnTo>
                  <a:pt x="7063919" y="0"/>
                </a:lnTo>
                <a:lnTo>
                  <a:pt x="7063919" y="10287000"/>
                </a:lnTo>
                <a:lnTo>
                  <a:pt x="0" y="102870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46169" y="6140450"/>
            <a:ext cx="3099664" cy="540404"/>
          </a:xfrm>
          <a:prstGeom prst="rect">
            <a:avLst/>
          </a:prstGeom>
        </p:spPr>
        <p:txBody>
          <a:bodyPr lIns="0" tIns="0" rIns="0" bIns="0" rtlCol="0" anchor="t">
            <a:spAutoFit/>
          </a:bodyPr>
          <a:lstStyle/>
          <a:p>
            <a:pPr defTabSz="609630">
              <a:lnSpc>
                <a:spcPts val="2239"/>
              </a:lnSpc>
              <a:spcBef>
                <a:spcPct val="0"/>
              </a:spcBef>
            </a:pPr>
            <a:r>
              <a:rPr lang="en-US" sz="1600">
                <a:solidFill>
                  <a:srgbClr val="000000"/>
                </a:solidFill>
                <a:latin typeface="Gotham"/>
                <a:ea typeface="Gotham"/>
                <a:cs typeface="Gotham"/>
                <a:sym typeface="Gotham"/>
              </a:rPr>
              <a:t>Photo: Georg Dionysius Ehret via Wikipedia, Public Domain</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7035800"/>
          </a:xfrm>
          <a:custGeom>
            <a:avLst/>
            <a:gdLst/>
            <a:ahLst/>
            <a:cxnLst/>
            <a:rect l="l" t="t" r="r" b="b"/>
            <a:pathLst>
              <a:path w="18288000" h="12115800">
                <a:moveTo>
                  <a:pt x="0" y="0"/>
                </a:moveTo>
                <a:lnTo>
                  <a:pt x="18288000" y="0"/>
                </a:lnTo>
                <a:lnTo>
                  <a:pt x="18288000" y="12115800"/>
                </a:lnTo>
                <a:lnTo>
                  <a:pt x="0" y="12115800"/>
                </a:lnTo>
                <a:lnTo>
                  <a:pt x="0" y="0"/>
                </a:lnTo>
                <a:close/>
              </a:path>
            </a:pathLst>
          </a:custGeom>
          <a:blipFill>
            <a:blip r:embed="rId3"/>
            <a:stretch>
              <a:fillRect b="-14801"/>
            </a:stretch>
          </a:blipFill>
        </p:spPr>
        <p:txBody>
          <a:bodyPr/>
          <a:lstStyle/>
          <a:p>
            <a:pPr defTabSz="609630"/>
            <a:endParaRPr lang="en-US" sz="1200">
              <a:solidFill>
                <a:prstClr val="black"/>
              </a:solidFill>
              <a:latin typeface="Calibri"/>
            </a:endParaRPr>
          </a:p>
        </p:txBody>
      </p:sp>
      <p:sp>
        <p:nvSpPr>
          <p:cNvPr id="3" name="TextBox 3"/>
          <p:cNvSpPr txBox="1"/>
          <p:nvPr/>
        </p:nvSpPr>
        <p:spPr>
          <a:xfrm>
            <a:off x="191212" y="6397815"/>
            <a:ext cx="3099664" cy="258276"/>
          </a:xfrm>
          <a:prstGeom prst="rect">
            <a:avLst/>
          </a:prstGeom>
        </p:spPr>
        <p:txBody>
          <a:bodyPr lIns="0" tIns="0" rIns="0" bIns="0" rtlCol="0" anchor="t">
            <a:spAutoFit/>
          </a:bodyPr>
          <a:lstStyle/>
          <a:p>
            <a:pPr defTabSz="609630">
              <a:lnSpc>
                <a:spcPts val="2239"/>
              </a:lnSpc>
              <a:spcBef>
                <a:spcPct val="0"/>
              </a:spcBef>
            </a:pPr>
            <a:r>
              <a:rPr lang="en-US" sz="1600">
                <a:solidFill>
                  <a:srgbClr val="000000"/>
                </a:solidFill>
                <a:latin typeface="Gotham"/>
                <a:ea typeface="Gotham"/>
                <a:cs typeface="Gotham"/>
                <a:sym typeface="Gotham"/>
              </a:rPr>
              <a:t>Photo: Brian F Powell</a:t>
            </a:r>
          </a:p>
        </p:txBody>
      </p:sp>
      <p:sp>
        <p:nvSpPr>
          <p:cNvPr id="4" name="Freeform 4"/>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616626" h="13962470">
                <a:moveTo>
                  <a:pt x="0" y="0"/>
                </a:moveTo>
                <a:lnTo>
                  <a:pt x="18616626" y="0"/>
                </a:lnTo>
                <a:lnTo>
                  <a:pt x="18616626" y="13962470"/>
                </a:lnTo>
                <a:lnTo>
                  <a:pt x="0" y="13962470"/>
                </a:lnTo>
                <a:lnTo>
                  <a:pt x="0" y="0"/>
                </a:lnTo>
                <a:close/>
              </a:path>
            </a:pathLst>
          </a:custGeom>
          <a:blipFill>
            <a:blip r:embed="rId3"/>
            <a:stretch>
              <a:fillRect l="-1" t="-10685" r="-1796" b="-25043"/>
            </a:stretch>
          </a:blipFill>
        </p:spPr>
        <p:txBody>
          <a:bodyPr/>
          <a:lstStyle/>
          <a:p>
            <a:pPr defTabSz="609630"/>
            <a:endParaRPr lang="en-US" sz="1200">
              <a:solidFill>
                <a:prstClr val="black"/>
              </a:solidFill>
              <a:latin typeface="Calibri"/>
            </a:endParaRPr>
          </a:p>
        </p:txBody>
      </p:sp>
      <p:sp>
        <p:nvSpPr>
          <p:cNvPr id="3" name="TextBox 3"/>
          <p:cNvSpPr txBox="1"/>
          <p:nvPr/>
        </p:nvSpPr>
        <p:spPr>
          <a:xfrm>
            <a:off x="106879" y="6159055"/>
            <a:ext cx="5123152"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Andrew Eroh via Unsplash, Public Domain</a:t>
            </a:r>
          </a:p>
        </p:txBody>
      </p:sp>
      <p:sp>
        <p:nvSpPr>
          <p:cNvPr id="4" name="TextBox 4"/>
          <p:cNvSpPr txBox="1"/>
          <p:nvPr/>
        </p:nvSpPr>
        <p:spPr>
          <a:xfrm>
            <a:off x="-721417" y="6463997"/>
            <a:ext cx="6172283"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Battle et al. 2022, </a:t>
            </a:r>
            <a:r>
              <a:rPr lang="en-US" sz="1600" i="1">
                <a:solidFill>
                  <a:srgbClr val="FEFEFE"/>
                </a:solidFill>
                <a:latin typeface="Gotham Italics"/>
                <a:ea typeface="Gotham Italics"/>
                <a:cs typeface="Gotham Italics"/>
                <a:sym typeface="Gotham Italics"/>
              </a:rPr>
              <a:t>Journal of Ecology</a:t>
            </a:r>
          </a:p>
        </p:txBody>
      </p:sp>
      <p:grpSp>
        <p:nvGrpSpPr>
          <p:cNvPr id="5" name="Group 5"/>
          <p:cNvGrpSpPr/>
          <p:nvPr/>
        </p:nvGrpSpPr>
        <p:grpSpPr>
          <a:xfrm>
            <a:off x="106879" y="821021"/>
            <a:ext cx="6238723" cy="2427208"/>
            <a:chOff x="0" y="0"/>
            <a:chExt cx="2464680" cy="958897"/>
          </a:xfrm>
        </p:grpSpPr>
        <p:sp>
          <p:nvSpPr>
            <p:cNvPr id="6" name="Freeform 6"/>
            <p:cNvSpPr/>
            <p:nvPr/>
          </p:nvSpPr>
          <p:spPr>
            <a:xfrm>
              <a:off x="0" y="0"/>
              <a:ext cx="2464681" cy="958897"/>
            </a:xfrm>
            <a:custGeom>
              <a:avLst/>
              <a:gdLst/>
              <a:ahLst/>
              <a:cxnLst/>
              <a:rect l="l" t="t" r="r" b="b"/>
              <a:pathLst>
                <a:path w="2464681" h="958897">
                  <a:moveTo>
                    <a:pt x="42192" y="0"/>
                  </a:moveTo>
                  <a:lnTo>
                    <a:pt x="2422488" y="0"/>
                  </a:lnTo>
                  <a:cubicBezTo>
                    <a:pt x="2445790" y="0"/>
                    <a:pt x="2464681" y="18890"/>
                    <a:pt x="2464681" y="42192"/>
                  </a:cubicBezTo>
                  <a:lnTo>
                    <a:pt x="2464681" y="916705"/>
                  </a:lnTo>
                  <a:cubicBezTo>
                    <a:pt x="2464681" y="940007"/>
                    <a:pt x="2445790" y="958897"/>
                    <a:pt x="2422488" y="958897"/>
                  </a:cubicBezTo>
                  <a:lnTo>
                    <a:pt x="42192" y="958897"/>
                  </a:lnTo>
                  <a:cubicBezTo>
                    <a:pt x="18890" y="958897"/>
                    <a:pt x="0" y="940007"/>
                    <a:pt x="0" y="916705"/>
                  </a:cubicBezTo>
                  <a:lnTo>
                    <a:pt x="0" y="42192"/>
                  </a:lnTo>
                  <a:cubicBezTo>
                    <a:pt x="0" y="18890"/>
                    <a:pt x="18890" y="0"/>
                    <a:pt x="42192"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7" name="TextBox 7"/>
            <p:cNvSpPr txBox="1"/>
            <p:nvPr/>
          </p:nvSpPr>
          <p:spPr>
            <a:xfrm>
              <a:off x="0" y="-104775"/>
              <a:ext cx="2464680" cy="1063672"/>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Tulip tree</a:t>
              </a:r>
            </a:p>
            <a:p>
              <a:pPr algn="ctr" defTabSz="609630">
                <a:lnSpc>
                  <a:spcPts val="4666"/>
                </a:lnSpc>
              </a:pPr>
              <a:r>
                <a:rPr lang="en-US" sz="3333" b="1">
                  <a:solidFill>
                    <a:srgbClr val="FFFFFF">
                      <a:alpha val="80000"/>
                    </a:srgbClr>
                  </a:solidFill>
                  <a:latin typeface="Gotham Bold"/>
                  <a:ea typeface="Gotham Bold"/>
                  <a:cs typeface="Gotham Bold"/>
                  <a:sym typeface="Gotham Bold"/>
                </a:rPr>
                <a:t> </a:t>
              </a:r>
              <a:r>
                <a:rPr lang="en-US" sz="3333" i="1">
                  <a:solidFill>
                    <a:srgbClr val="FFFFFF">
                      <a:alpha val="80000"/>
                    </a:srgbClr>
                  </a:solidFill>
                  <a:latin typeface="Gotham Italics"/>
                  <a:ea typeface="Gotham Italics"/>
                  <a:cs typeface="Gotham Italics"/>
                  <a:sym typeface="Gotham Italics"/>
                </a:rPr>
                <a:t>Liriodendron tulipifera</a:t>
              </a:r>
            </a:p>
            <a:p>
              <a:pPr algn="ctr" defTabSz="609630">
                <a:lnSpc>
                  <a:spcPts val="4480"/>
                </a:lnSpc>
              </a:pPr>
              <a:r>
                <a:rPr lang="en-US" sz="3199">
                  <a:solidFill>
                    <a:srgbClr val="FFFFFF">
                      <a:alpha val="80000"/>
                    </a:srgbClr>
                  </a:solidFill>
                  <a:latin typeface="Gotham"/>
                  <a:ea typeface="Gotham"/>
                  <a:cs typeface="Gotham"/>
                  <a:sym typeface="Gotham"/>
                </a:rPr>
                <a:t>In New York, flowers 27 days earlier than 200 years ago</a:t>
              </a:r>
            </a:p>
          </p:txBody>
        </p:sp>
      </p:grpSp>
      <p:sp>
        <p:nvSpPr>
          <p:cNvPr id="8" name="Freeform 8"/>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78031" y="3118317"/>
            <a:ext cx="4876800" cy="54864"/>
          </a:xfrm>
          <a:custGeom>
            <a:avLst/>
            <a:gdLst/>
            <a:ahLst/>
            <a:cxnLst/>
            <a:rect l="l" t="t" r="r" b="b"/>
            <a:pathLst>
              <a:path w="7315200" h="82296">
                <a:moveTo>
                  <a:pt x="0" y="0"/>
                </a:moveTo>
                <a:lnTo>
                  <a:pt x="7315200" y="0"/>
                </a:lnTo>
                <a:lnTo>
                  <a:pt x="7315200" y="82296"/>
                </a:lnTo>
                <a:lnTo>
                  <a:pt x="0" y="82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0"/>
            <a:ext cx="12192000" cy="685800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stretch>
              <a:fillRect t="-9222" b="-9222"/>
            </a:stretch>
          </a:blipFill>
        </p:spPr>
        <p:txBody>
          <a:bodyPr/>
          <a:lstStyle/>
          <a:p>
            <a:pPr defTabSz="609630"/>
            <a:endParaRPr lang="en-US" sz="1200">
              <a:solidFill>
                <a:prstClr val="black"/>
              </a:solidFill>
              <a:latin typeface="Calibri"/>
            </a:endParaRPr>
          </a:p>
        </p:txBody>
      </p:sp>
      <p:sp>
        <p:nvSpPr>
          <p:cNvPr id="4" name="TextBox 4"/>
          <p:cNvSpPr txBox="1"/>
          <p:nvPr/>
        </p:nvSpPr>
        <p:spPr>
          <a:xfrm>
            <a:off x="-554519" y="6431891"/>
            <a:ext cx="6388100"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Vitasse et al. 2022 </a:t>
            </a:r>
            <a:r>
              <a:rPr lang="en-US" sz="1600" i="1">
                <a:solidFill>
                  <a:srgbClr val="FEFEFE"/>
                </a:solidFill>
                <a:latin typeface="Gotham Italics"/>
                <a:ea typeface="Gotham Italics"/>
                <a:cs typeface="Gotham Italics"/>
                <a:sym typeface="Gotham Italics"/>
              </a:rPr>
              <a:t>Nature Climate Change</a:t>
            </a:r>
          </a:p>
        </p:txBody>
      </p:sp>
      <p:sp>
        <p:nvSpPr>
          <p:cNvPr id="5" name="TextBox 5"/>
          <p:cNvSpPr txBox="1"/>
          <p:nvPr/>
        </p:nvSpPr>
        <p:spPr>
          <a:xfrm>
            <a:off x="120650" y="6167731"/>
            <a:ext cx="6319725"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Henry Schneider via Unsplash, Public Domain</a:t>
            </a:r>
          </a:p>
        </p:txBody>
      </p:sp>
      <p:grpSp>
        <p:nvGrpSpPr>
          <p:cNvPr id="6" name="Group 6"/>
          <p:cNvGrpSpPr/>
          <p:nvPr/>
        </p:nvGrpSpPr>
        <p:grpSpPr>
          <a:xfrm>
            <a:off x="3146957" y="2524031"/>
            <a:ext cx="6238723" cy="2427208"/>
            <a:chOff x="0" y="0"/>
            <a:chExt cx="2464680" cy="958897"/>
          </a:xfrm>
        </p:grpSpPr>
        <p:sp>
          <p:nvSpPr>
            <p:cNvPr id="7" name="Freeform 7"/>
            <p:cNvSpPr/>
            <p:nvPr/>
          </p:nvSpPr>
          <p:spPr>
            <a:xfrm>
              <a:off x="0" y="0"/>
              <a:ext cx="2464681" cy="958897"/>
            </a:xfrm>
            <a:custGeom>
              <a:avLst/>
              <a:gdLst/>
              <a:ahLst/>
              <a:cxnLst/>
              <a:rect l="l" t="t" r="r" b="b"/>
              <a:pathLst>
                <a:path w="2464681" h="958897">
                  <a:moveTo>
                    <a:pt x="42192" y="0"/>
                  </a:moveTo>
                  <a:lnTo>
                    <a:pt x="2422488" y="0"/>
                  </a:lnTo>
                  <a:cubicBezTo>
                    <a:pt x="2445790" y="0"/>
                    <a:pt x="2464681" y="18890"/>
                    <a:pt x="2464681" y="42192"/>
                  </a:cubicBezTo>
                  <a:lnTo>
                    <a:pt x="2464681" y="916705"/>
                  </a:lnTo>
                  <a:cubicBezTo>
                    <a:pt x="2464681" y="940007"/>
                    <a:pt x="2445790" y="958897"/>
                    <a:pt x="2422488" y="958897"/>
                  </a:cubicBezTo>
                  <a:lnTo>
                    <a:pt x="42192" y="958897"/>
                  </a:lnTo>
                  <a:cubicBezTo>
                    <a:pt x="18890" y="958897"/>
                    <a:pt x="0" y="940007"/>
                    <a:pt x="0" y="916705"/>
                  </a:cubicBezTo>
                  <a:lnTo>
                    <a:pt x="0" y="42192"/>
                  </a:lnTo>
                  <a:cubicBezTo>
                    <a:pt x="0" y="18890"/>
                    <a:pt x="18890" y="0"/>
                    <a:pt x="42192"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8" name="TextBox 8"/>
            <p:cNvSpPr txBox="1"/>
            <p:nvPr/>
          </p:nvSpPr>
          <p:spPr>
            <a:xfrm>
              <a:off x="0" y="-104775"/>
              <a:ext cx="2464680" cy="1063672"/>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Horse chestnut</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Aesculus hippocastanum</a:t>
              </a:r>
            </a:p>
            <a:p>
              <a:pPr algn="ctr" defTabSz="609630">
                <a:lnSpc>
                  <a:spcPts val="4480"/>
                </a:lnSpc>
              </a:pPr>
              <a:r>
                <a:rPr lang="en-US" sz="3199">
                  <a:solidFill>
                    <a:srgbClr val="FFFFFF">
                      <a:alpha val="80000"/>
                    </a:srgbClr>
                  </a:solidFill>
                  <a:latin typeface="Gotham"/>
                  <a:ea typeface="Gotham"/>
                  <a:cs typeface="Gotham"/>
                  <a:sym typeface="Gotham"/>
                </a:rPr>
                <a:t>In Switzerland, leaf-out 11 days earlier than 200 years ago</a:t>
              </a:r>
            </a:p>
          </p:txBody>
        </p:sp>
      </p:grpSp>
      <p:sp>
        <p:nvSpPr>
          <p:cNvPr id="9" name="Freeform 9"/>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698" y="0"/>
            <a:ext cx="12373699" cy="6985000"/>
          </a:xfrm>
          <a:custGeom>
            <a:avLst/>
            <a:gdLst/>
            <a:ahLst/>
            <a:cxnLst/>
            <a:rect l="l" t="t" r="r" b="b"/>
            <a:pathLst>
              <a:path w="19246733" h="12823136">
                <a:moveTo>
                  <a:pt x="0" y="0"/>
                </a:moveTo>
                <a:lnTo>
                  <a:pt x="19246733" y="0"/>
                </a:lnTo>
                <a:lnTo>
                  <a:pt x="19246733" y="12823136"/>
                </a:lnTo>
                <a:lnTo>
                  <a:pt x="0" y="12823136"/>
                </a:lnTo>
                <a:lnTo>
                  <a:pt x="0" y="0"/>
                </a:lnTo>
                <a:close/>
              </a:path>
            </a:pathLst>
          </a:custGeom>
          <a:blipFill>
            <a:blip r:embed="rId3"/>
            <a:stretch>
              <a:fillRect t="-6582" r="-3696" b="-15805"/>
            </a:stretch>
          </a:blipFill>
        </p:spPr>
        <p:txBody>
          <a:bodyPr/>
          <a:lstStyle/>
          <a:p>
            <a:pPr defTabSz="609630"/>
            <a:endParaRPr lang="en-US" sz="1200">
              <a:solidFill>
                <a:prstClr val="black"/>
              </a:solidFill>
              <a:latin typeface="Calibri"/>
            </a:endParaRPr>
          </a:p>
        </p:txBody>
      </p:sp>
      <p:sp>
        <p:nvSpPr>
          <p:cNvPr id="3" name="Freeform 3"/>
          <p:cNvSpPr/>
          <p:nvPr/>
        </p:nvSpPr>
        <p:spPr>
          <a:xfrm>
            <a:off x="5878031" y="3118317"/>
            <a:ext cx="4876800" cy="54864"/>
          </a:xfrm>
          <a:custGeom>
            <a:avLst/>
            <a:gdLst/>
            <a:ahLst/>
            <a:cxnLst/>
            <a:rect l="l" t="t" r="r" b="b"/>
            <a:pathLst>
              <a:path w="7315200" h="82296">
                <a:moveTo>
                  <a:pt x="0" y="0"/>
                </a:moveTo>
                <a:lnTo>
                  <a:pt x="7315200" y="0"/>
                </a:lnTo>
                <a:lnTo>
                  <a:pt x="7315200" y="82296"/>
                </a:lnTo>
                <a:lnTo>
                  <a:pt x="0" y="82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554519" y="6431891"/>
            <a:ext cx="6388100"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EFEFE"/>
                </a:solidFill>
                <a:latin typeface="Gotham"/>
                <a:ea typeface="Gotham"/>
                <a:cs typeface="Gotham"/>
                <a:sym typeface="Gotham"/>
              </a:rPr>
              <a:t>Source: Vitasse et al. 2022 </a:t>
            </a:r>
            <a:r>
              <a:rPr lang="en-US" sz="1600" i="1">
                <a:solidFill>
                  <a:srgbClr val="FEFEFE"/>
                </a:solidFill>
                <a:latin typeface="Gotham Italics"/>
                <a:ea typeface="Gotham Italics"/>
                <a:cs typeface="Gotham Italics"/>
                <a:sym typeface="Gotham Italics"/>
              </a:rPr>
              <a:t>Nature Climate Change</a:t>
            </a:r>
          </a:p>
        </p:txBody>
      </p:sp>
      <p:sp>
        <p:nvSpPr>
          <p:cNvPr id="5" name="Freeform 5"/>
          <p:cNvSpPr/>
          <p:nvPr/>
        </p:nvSpPr>
        <p:spPr>
          <a:xfrm>
            <a:off x="11354242" y="6172200"/>
            <a:ext cx="560251" cy="514731"/>
          </a:xfrm>
          <a:custGeom>
            <a:avLst/>
            <a:gdLst/>
            <a:ahLst/>
            <a:cxnLst/>
            <a:rect l="l" t="t" r="r" b="b"/>
            <a:pathLst>
              <a:path w="840377" h="772096">
                <a:moveTo>
                  <a:pt x="0" y="0"/>
                </a:moveTo>
                <a:lnTo>
                  <a:pt x="840377" y="0"/>
                </a:lnTo>
                <a:lnTo>
                  <a:pt x="840377" y="772096"/>
                </a:lnTo>
                <a:lnTo>
                  <a:pt x="0" y="77209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770084" y="6178550"/>
            <a:ext cx="1407462" cy="436567"/>
          </a:xfrm>
          <a:custGeom>
            <a:avLst/>
            <a:gdLst/>
            <a:ahLst/>
            <a:cxnLst/>
            <a:rect l="l" t="t" r="r" b="b"/>
            <a:pathLst>
              <a:path w="2111193" h="654850">
                <a:moveTo>
                  <a:pt x="0" y="0"/>
                </a:moveTo>
                <a:lnTo>
                  <a:pt x="2111192" y="0"/>
                </a:lnTo>
                <a:lnTo>
                  <a:pt x="2111192" y="654850"/>
                </a:lnTo>
                <a:lnTo>
                  <a:pt x="0" y="65485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140110" y="6126323"/>
            <a:ext cx="5737921" cy="258276"/>
          </a:xfrm>
          <a:prstGeom prst="rect">
            <a:avLst/>
          </a:prstGeom>
        </p:spPr>
        <p:txBody>
          <a:bodyPr lIns="0" tIns="0" rIns="0" bIns="0" rtlCol="0" anchor="t">
            <a:spAutoFit/>
          </a:bodyPr>
          <a:lstStyle/>
          <a:p>
            <a:pPr defTabSz="609630">
              <a:lnSpc>
                <a:spcPts val="2239"/>
              </a:lnSpc>
              <a:spcBef>
                <a:spcPct val="0"/>
              </a:spcBef>
            </a:pPr>
            <a:r>
              <a:rPr lang="en-US" sz="1600">
                <a:solidFill>
                  <a:srgbClr val="FEFEFE"/>
                </a:solidFill>
                <a:latin typeface="Gotham"/>
                <a:ea typeface="Gotham"/>
                <a:cs typeface="Gotham"/>
                <a:sym typeface="Gotham"/>
              </a:rPr>
              <a:t>Photo: Jevgeņijs Grigorjevs via Unsplash, Public Domain</a:t>
            </a:r>
          </a:p>
        </p:txBody>
      </p:sp>
      <p:grpSp>
        <p:nvGrpSpPr>
          <p:cNvPr id="8" name="Group 8"/>
          <p:cNvGrpSpPr/>
          <p:nvPr/>
        </p:nvGrpSpPr>
        <p:grpSpPr>
          <a:xfrm>
            <a:off x="3146957" y="2524031"/>
            <a:ext cx="6238723" cy="2427208"/>
            <a:chOff x="0" y="0"/>
            <a:chExt cx="2464680" cy="958897"/>
          </a:xfrm>
        </p:grpSpPr>
        <p:sp>
          <p:nvSpPr>
            <p:cNvPr id="9" name="Freeform 9"/>
            <p:cNvSpPr/>
            <p:nvPr/>
          </p:nvSpPr>
          <p:spPr>
            <a:xfrm>
              <a:off x="0" y="0"/>
              <a:ext cx="2464681" cy="958897"/>
            </a:xfrm>
            <a:custGeom>
              <a:avLst/>
              <a:gdLst/>
              <a:ahLst/>
              <a:cxnLst/>
              <a:rect l="l" t="t" r="r" b="b"/>
              <a:pathLst>
                <a:path w="2464681" h="958897">
                  <a:moveTo>
                    <a:pt x="42192" y="0"/>
                  </a:moveTo>
                  <a:lnTo>
                    <a:pt x="2422488" y="0"/>
                  </a:lnTo>
                  <a:cubicBezTo>
                    <a:pt x="2445790" y="0"/>
                    <a:pt x="2464681" y="18890"/>
                    <a:pt x="2464681" y="42192"/>
                  </a:cubicBezTo>
                  <a:lnTo>
                    <a:pt x="2464681" y="916705"/>
                  </a:lnTo>
                  <a:cubicBezTo>
                    <a:pt x="2464681" y="940007"/>
                    <a:pt x="2445790" y="958897"/>
                    <a:pt x="2422488" y="958897"/>
                  </a:cubicBezTo>
                  <a:lnTo>
                    <a:pt x="42192" y="958897"/>
                  </a:lnTo>
                  <a:cubicBezTo>
                    <a:pt x="18890" y="958897"/>
                    <a:pt x="0" y="940007"/>
                    <a:pt x="0" y="916705"/>
                  </a:cubicBezTo>
                  <a:lnTo>
                    <a:pt x="0" y="42192"/>
                  </a:lnTo>
                  <a:cubicBezTo>
                    <a:pt x="0" y="18890"/>
                    <a:pt x="18890" y="0"/>
                    <a:pt x="42192" y="0"/>
                  </a:cubicBezTo>
                  <a:close/>
                </a:path>
              </a:pathLst>
            </a:custGeom>
            <a:solidFill>
              <a:srgbClr val="252422">
                <a:alpha val="80000"/>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0" y="-104775"/>
              <a:ext cx="2464680" cy="1063672"/>
            </a:xfrm>
            <a:prstGeom prst="rect">
              <a:avLst/>
            </a:prstGeom>
          </p:spPr>
          <p:txBody>
            <a:bodyPr lIns="33867" tIns="33867" rIns="33867" bIns="33867" rtlCol="0" anchor="ctr"/>
            <a:lstStyle/>
            <a:p>
              <a:pPr algn="ctr" defTabSz="609630">
                <a:lnSpc>
                  <a:spcPts val="4666"/>
                </a:lnSpc>
              </a:pPr>
              <a:r>
                <a:rPr lang="en-US" sz="3333" b="1">
                  <a:solidFill>
                    <a:srgbClr val="FFFFFF">
                      <a:alpha val="80000"/>
                    </a:srgbClr>
                  </a:solidFill>
                  <a:latin typeface="Gotham Bold"/>
                  <a:ea typeface="Gotham Bold"/>
                  <a:cs typeface="Gotham Bold"/>
                  <a:sym typeface="Gotham Bold"/>
                </a:rPr>
                <a:t>Horse chestnut</a:t>
              </a:r>
            </a:p>
            <a:p>
              <a:pPr algn="ctr" defTabSz="609630">
                <a:lnSpc>
                  <a:spcPts val="4666"/>
                </a:lnSpc>
              </a:pPr>
              <a:r>
                <a:rPr lang="en-US" sz="3333" i="1">
                  <a:solidFill>
                    <a:srgbClr val="FFFFFF">
                      <a:alpha val="80000"/>
                    </a:srgbClr>
                  </a:solidFill>
                  <a:latin typeface="Gotham Italics"/>
                  <a:ea typeface="Gotham Italics"/>
                  <a:cs typeface="Gotham Italics"/>
                  <a:sym typeface="Gotham Italics"/>
                </a:rPr>
                <a:t>Aesculus hippocastanum</a:t>
              </a:r>
            </a:p>
            <a:p>
              <a:pPr algn="ctr" defTabSz="609630">
                <a:lnSpc>
                  <a:spcPts val="4480"/>
                </a:lnSpc>
              </a:pPr>
              <a:r>
                <a:rPr lang="en-US" sz="3199">
                  <a:solidFill>
                    <a:srgbClr val="FFFFFF">
                      <a:alpha val="80000"/>
                    </a:srgbClr>
                  </a:solidFill>
                  <a:latin typeface="Gotham"/>
                  <a:ea typeface="Gotham"/>
                  <a:cs typeface="Gotham"/>
                  <a:sym typeface="Gotham"/>
                </a:rPr>
                <a:t>In Switzerland, leaf-out 11 days earlier than 200 years ago</a:t>
              </a:r>
            </a:p>
          </p:txBody>
        </p:sp>
      </p:grpSp>
    </p:spTree>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1559</Words>
  <Application>Microsoft Office PowerPoint</Application>
  <PresentationFormat>Widescreen</PresentationFormat>
  <Paragraphs>171</Paragraphs>
  <Slides>28</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Arimo</vt:lpstr>
      <vt:lpstr>Calibri</vt:lpstr>
      <vt:lpstr>Gotham</vt:lpstr>
      <vt:lpstr>Gotham Bold</vt:lpstr>
      <vt:lpstr>Gotham Bold Italics</vt:lpstr>
      <vt:lpstr>Gotham Italics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Erin Posthumus</dc:creator>
  <cp:lastModifiedBy>Erin Posthumus</cp:lastModifiedBy>
  <cp:revision>1</cp:revision>
  <dcterms:created xsi:type="dcterms:W3CDTF">2025-09-28T18:16:59Z</dcterms:created>
  <dcterms:modified xsi:type="dcterms:W3CDTF">2025-09-28T18:17:31Z</dcterms:modified>
</cp:coreProperties>
</file>