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92"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60" d="100"/>
          <a:sy n="60" d="100"/>
        </p:scale>
        <p:origin x="2466"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B5A698-BD14-4CF2-9020-59A9811A06AB}" type="datetimeFigureOut">
              <a:rPr lang="en-US" smtClean="0"/>
              <a:t>9/27/2025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94A837-FF27-4426-9286-1BD9F5374389}" type="slidenum">
              <a:rPr lang="en-US" smtClean="0"/>
              <a:t>‹#›</a:t>
            </a:fld>
            <a:endParaRPr lang="en-US"/>
          </a:p>
        </p:txBody>
      </p:sp>
    </p:spTree>
    <p:extLst>
      <p:ext uri="{BB962C8B-B14F-4D97-AF65-F5344CB8AC3E}">
        <p14:creationId xmlns:p14="http://schemas.microsoft.com/office/powerpoint/2010/main" val="29598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such as leafing and flowering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34215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wetter summer may extend the activity of frogs or insects.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Phenology is tied to nearly all aspects of the environment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Their functions in food webs, and their seasonal behavior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Their interactions with one another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global-scale cycles of carbon, water, and other chemical elements.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birds time their nesting so that eggs hatch when insects are available to feed nestlings.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turn, insect emergence is often synchronized with leafing out in their host plants.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many people, allergy season starts when particular plants bloom—earlier flowering means earlier allergies.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Farmers and gardeners need to know when to plant to avoid frosts, and they need to know the schedule of plant and insect development to decide when to apply fertilizers and pesticides.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Changes in phenological events like flowering and bird migrations are among the most sensitive biological responses to climate change.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maturation of agricultural plants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global temperatures increase, many spring events are occurring earlier—and fall events are happening later—than they did in the past.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It is estimated that globally, across different types of plants and animals, we have already seen a shift of 4 days in activity.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However, not all species and regions are changing at the same rate, leading to mismatches. How plants and animals respond to climate can help us predict whether their populations will grow or shrink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making phenology a leading indicator of climate change impacts.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different types of phenological data that we can use to understand these changes. These include journals from early naturalists who recorded events of plants and animals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Satellite data that can show landscape scale plant green up in the spring or loss of color in the autumn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Herbaria which are filled with plant specimens collected at a particular location, sometimes centuries ago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And on the ground observations like those collected through the USA National Phenology Network’s Nature’s Notebook program.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people observe phenology without even knowing it.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have noticed changes in the natural world around you then you have observed phenology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emergence of insects, and migration of birds.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is still a lot to learn about phenology. You can help advance the field by collecting data for Nature’s Notebook in your yard or a nearby area that you visit frequently.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 organize a phenology effort locally for data collection, research or education.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Learn more at usanpn.org.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Simply put, phenology is nature’s calendar.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timing of plant and animal seasonal activities is influenced by weather, climate, and other abiotic factors.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One of these factors is very predictable: the Earth is tilted at 23 and a half degrees, and as it rotates around the sun, this tilt creates our seasons. In the Northern Hemisphere, when that part of Earth is tilted toward the sun, that is our summer, where we experience longer days and generally warmer weather. When the Northern Hemisphere is tilted away from the sun that is when we have our shorter, cooler days in winter. This is consistent from one year to the next.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Things get less consistent when we consider that Earth is covered in the layer of gases that makes up our atmosphere. As Earth spins, it creates complicated circulation patterns such as the jet stream, a high-altitude, fast-moving current of air that generally circles the globe from west to east. Together with ocean circulation, these large scale systems redistribute thermal energy across the globe.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At a smaller scale, weather systems have a large degree of variability, introducing a more inconsistent influence on plant and animal activity.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 colder spring may delay growth of plants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41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454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0468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38931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2063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913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3307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26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89207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3219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6267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243854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hyperlink" Target="https://nadiah.org/2015/05/23/migratory-bird-phenology"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10" Type="http://schemas.openxmlformats.org/officeDocument/2006/relationships/image" Target="../media/image5.png"/><Relationship Id="rId4" Type="http://schemas.openxmlformats.org/officeDocument/2006/relationships/image" Target="../media/image11.jpeg"/><Relationship Id="rId9"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7.xml"/><Relationship Id="rId7" Type="http://schemas.openxmlformats.org/officeDocument/2006/relationships/hyperlink" Target="https://commons.wikimedia.org/w/index.php?title=User:Tfr000&amp;action=edit&amp;redlink=1"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7.jpe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C6A1D947-CAB6-432C-F39E-5505E18E46A0}"/>
              </a:ext>
            </a:extLst>
          </p:cNvPr>
          <p:cNvSpPr/>
          <p:nvPr/>
        </p:nvSpPr>
        <p:spPr>
          <a:xfrm>
            <a:off x="-1" y="0"/>
            <a:ext cx="12192001" cy="6858000"/>
          </a:xfrm>
          <a:custGeom>
            <a:avLst/>
            <a:gdLst/>
            <a:ahLst/>
            <a:cxnLst/>
            <a:rect l="l" t="t" r="r" b="b"/>
            <a:pathLst>
              <a:path w="20405693" h="13303988">
                <a:moveTo>
                  <a:pt x="0" y="0"/>
                </a:moveTo>
                <a:lnTo>
                  <a:pt x="20405693" y="0"/>
                </a:lnTo>
                <a:lnTo>
                  <a:pt x="20405693" y="13303988"/>
                </a:lnTo>
                <a:lnTo>
                  <a:pt x="0" y="13303988"/>
                </a:lnTo>
                <a:lnTo>
                  <a:pt x="0" y="0"/>
                </a:lnTo>
                <a:close/>
              </a:path>
            </a:pathLst>
          </a:custGeom>
          <a:blipFill>
            <a:blip r:embed="rId2"/>
            <a:stretch>
              <a:fillRect l="-31330" t="-58382" r="-8803" b="-90742"/>
            </a:stretch>
          </a:blipFill>
        </p:spPr>
        <p:txBody>
          <a:bodyPr/>
          <a:lstStyle/>
          <a:p>
            <a:pPr defTabSz="609630"/>
            <a:endParaRPr lang="en-US" sz="1200">
              <a:solidFill>
                <a:prstClr val="black"/>
              </a:solidFill>
              <a:latin typeface="Calibri"/>
            </a:endParaRPr>
          </a:p>
        </p:txBody>
      </p:sp>
      <p:grpSp>
        <p:nvGrpSpPr>
          <p:cNvPr id="3" name="Group 6">
            <a:extLst>
              <a:ext uri="{FF2B5EF4-FFF2-40B4-BE49-F238E27FC236}">
                <a16:creationId xmlns:a16="http://schemas.microsoft.com/office/drawing/2014/main" id="{2D9CCA4B-3011-E7A7-4671-DB7E493B9786}"/>
              </a:ext>
            </a:extLst>
          </p:cNvPr>
          <p:cNvGrpSpPr/>
          <p:nvPr/>
        </p:nvGrpSpPr>
        <p:grpSpPr>
          <a:xfrm>
            <a:off x="685800" y="2461324"/>
            <a:ext cx="11081465" cy="2181229"/>
            <a:chOff x="0" y="0"/>
            <a:chExt cx="4377863" cy="861720"/>
          </a:xfrm>
        </p:grpSpPr>
        <p:sp>
          <p:nvSpPr>
            <p:cNvPr id="4" name="Freeform 7">
              <a:extLst>
                <a:ext uri="{FF2B5EF4-FFF2-40B4-BE49-F238E27FC236}">
                  <a16:creationId xmlns:a16="http://schemas.microsoft.com/office/drawing/2014/main" id="{64B14D88-DEA7-710E-8E24-7A6DA876222F}"/>
                </a:ext>
              </a:extLst>
            </p:cNvPr>
            <p:cNvSpPr/>
            <p:nvPr/>
          </p:nvSpPr>
          <p:spPr>
            <a:xfrm>
              <a:off x="0" y="0"/>
              <a:ext cx="4377863" cy="861720"/>
            </a:xfrm>
            <a:custGeom>
              <a:avLst/>
              <a:gdLst/>
              <a:ahLst/>
              <a:cxnLst/>
              <a:rect l="l" t="t" r="r" b="b"/>
              <a:pathLst>
                <a:path w="4377863" h="861720">
                  <a:moveTo>
                    <a:pt x="23754" y="0"/>
                  </a:moveTo>
                  <a:lnTo>
                    <a:pt x="4354109" y="0"/>
                  </a:lnTo>
                  <a:cubicBezTo>
                    <a:pt x="4360409" y="0"/>
                    <a:pt x="4366451" y="2503"/>
                    <a:pt x="4370906" y="6957"/>
                  </a:cubicBezTo>
                  <a:cubicBezTo>
                    <a:pt x="4375360" y="11412"/>
                    <a:pt x="4377863" y="17454"/>
                    <a:pt x="4377863" y="23754"/>
                  </a:cubicBezTo>
                  <a:lnTo>
                    <a:pt x="4377863" y="837967"/>
                  </a:lnTo>
                  <a:cubicBezTo>
                    <a:pt x="4377863" y="844266"/>
                    <a:pt x="4375360" y="850308"/>
                    <a:pt x="4370906" y="854763"/>
                  </a:cubicBezTo>
                  <a:cubicBezTo>
                    <a:pt x="4366451" y="859218"/>
                    <a:pt x="4360409" y="861720"/>
                    <a:pt x="4354109" y="861720"/>
                  </a:cubicBezTo>
                  <a:lnTo>
                    <a:pt x="23754" y="861720"/>
                  </a:lnTo>
                  <a:cubicBezTo>
                    <a:pt x="17454" y="861720"/>
                    <a:pt x="11412" y="859218"/>
                    <a:pt x="6957" y="854763"/>
                  </a:cubicBezTo>
                  <a:cubicBezTo>
                    <a:pt x="2503" y="850308"/>
                    <a:pt x="0" y="844266"/>
                    <a:pt x="0" y="837967"/>
                  </a:cubicBezTo>
                  <a:lnTo>
                    <a:pt x="0" y="23754"/>
                  </a:lnTo>
                  <a:cubicBezTo>
                    <a:pt x="0" y="17454"/>
                    <a:pt x="2503" y="11412"/>
                    <a:pt x="6957" y="6957"/>
                  </a:cubicBezTo>
                  <a:cubicBezTo>
                    <a:pt x="11412" y="2503"/>
                    <a:pt x="17454" y="0"/>
                    <a:pt x="23754" y="0"/>
                  </a:cubicBezTo>
                  <a:close/>
                </a:path>
              </a:pathLst>
            </a:custGeom>
            <a:solidFill>
              <a:srgbClr val="C45919">
                <a:alpha val="88627"/>
              </a:srgbClr>
            </a:solidFill>
            <a:ln w="171450" cap="rnd">
              <a:solidFill>
                <a:srgbClr val="F37021">
                  <a:alpha val="88627"/>
                </a:srgbClr>
              </a:solidFill>
              <a:prstDash val="solid"/>
              <a:round/>
            </a:ln>
          </p:spPr>
          <p:txBody>
            <a:bodyPr/>
            <a:lstStyle/>
            <a:p>
              <a:pPr defTabSz="609630"/>
              <a:endParaRPr lang="en-US" sz="1200">
                <a:solidFill>
                  <a:prstClr val="black"/>
                </a:solidFill>
                <a:latin typeface="Calibri"/>
              </a:endParaRPr>
            </a:p>
          </p:txBody>
        </p:sp>
        <p:sp>
          <p:nvSpPr>
            <p:cNvPr id="5" name="TextBox 8">
              <a:extLst>
                <a:ext uri="{FF2B5EF4-FFF2-40B4-BE49-F238E27FC236}">
                  <a16:creationId xmlns:a16="http://schemas.microsoft.com/office/drawing/2014/main" id="{F70CBAC1-4E17-1A15-668A-7ECFA62D11D2}"/>
                </a:ext>
              </a:extLst>
            </p:cNvPr>
            <p:cNvSpPr txBox="1"/>
            <p:nvPr/>
          </p:nvSpPr>
          <p:spPr>
            <a:xfrm>
              <a:off x="0" y="-47625"/>
              <a:ext cx="4377863" cy="909345"/>
            </a:xfrm>
            <a:prstGeom prst="rect">
              <a:avLst/>
            </a:prstGeom>
          </p:spPr>
          <p:txBody>
            <a:bodyPr lIns="33867" tIns="33867" rIns="33867" bIns="33867" rtlCol="0" anchor="ctr"/>
            <a:lstStyle/>
            <a:p>
              <a:pPr algn="ctr" defTabSz="609630">
                <a:lnSpc>
                  <a:spcPts val="2239"/>
                </a:lnSpc>
              </a:pPr>
              <a:endParaRPr sz="1200">
                <a:solidFill>
                  <a:prstClr val="black"/>
                </a:solidFill>
                <a:latin typeface="Calibri"/>
              </a:endParaRPr>
            </a:p>
          </p:txBody>
        </p:sp>
      </p:grpSp>
      <p:sp>
        <p:nvSpPr>
          <p:cNvPr id="6" name="TextBox 9">
            <a:extLst>
              <a:ext uri="{FF2B5EF4-FFF2-40B4-BE49-F238E27FC236}">
                <a16:creationId xmlns:a16="http://schemas.microsoft.com/office/drawing/2014/main" id="{440DEC7D-D2C3-CC00-885B-CD62375D8262}"/>
              </a:ext>
            </a:extLst>
          </p:cNvPr>
          <p:cNvSpPr txBox="1"/>
          <p:nvPr/>
        </p:nvSpPr>
        <p:spPr>
          <a:xfrm>
            <a:off x="579949" y="2614159"/>
            <a:ext cx="11293167" cy="1608197"/>
          </a:xfrm>
          <a:prstGeom prst="rect">
            <a:avLst/>
          </a:prstGeom>
        </p:spPr>
        <p:txBody>
          <a:bodyPr wrap="square" lIns="0" tIns="0" rIns="0" bIns="0" rtlCol="0" anchor="t">
            <a:spAutoFit/>
          </a:bodyPr>
          <a:lstStyle/>
          <a:p>
            <a:pPr algn="ctr" defTabSz="609630">
              <a:lnSpc>
                <a:spcPts val="8759"/>
              </a:lnSpc>
            </a:pPr>
            <a:r>
              <a:rPr lang="en-US" sz="6256" b="1" dirty="0">
                <a:solidFill>
                  <a:srgbClr val="FFFFFF"/>
                </a:solidFill>
                <a:latin typeface="Gotham Bold"/>
                <a:ea typeface="Gotham Bold"/>
                <a:cs typeface="Gotham Bold"/>
                <a:sym typeface="Gotham Bold"/>
              </a:rPr>
              <a:t>Introduction to Phenology</a:t>
            </a:r>
          </a:p>
          <a:p>
            <a:pPr algn="ctr" defTabSz="609630">
              <a:lnSpc>
                <a:spcPts val="4093"/>
              </a:lnSpc>
              <a:spcBef>
                <a:spcPct val="0"/>
              </a:spcBef>
            </a:pPr>
            <a:r>
              <a:rPr lang="en-US" sz="2923" b="1" i="1" dirty="0">
                <a:solidFill>
                  <a:srgbClr val="FFFFFF"/>
                </a:solidFill>
                <a:latin typeface="Gotham Bold Italics"/>
                <a:ea typeface="Gotham Bold Italics"/>
                <a:cs typeface="Gotham Bold Italics"/>
                <a:sym typeface="Gotham Bold Italics"/>
              </a:rPr>
              <a:t>Nature’s Notebook</a:t>
            </a:r>
            <a:r>
              <a:rPr lang="en-US" sz="2923" b="1" dirty="0">
                <a:solidFill>
                  <a:srgbClr val="FFFFFF"/>
                </a:solidFill>
                <a:latin typeface="Gotham Bold"/>
                <a:ea typeface="Gotham Bold"/>
                <a:cs typeface="Gotham Bold"/>
                <a:sym typeface="Gotham Bold"/>
              </a:rPr>
              <a:t> video series</a:t>
            </a:r>
          </a:p>
        </p:txBody>
      </p:sp>
      <p:sp>
        <p:nvSpPr>
          <p:cNvPr id="7" name="Freeform 4">
            <a:extLst>
              <a:ext uri="{FF2B5EF4-FFF2-40B4-BE49-F238E27FC236}">
                <a16:creationId xmlns:a16="http://schemas.microsoft.com/office/drawing/2014/main" id="{C0CBB3DF-8174-DD37-9682-42049438AB29}"/>
              </a:ext>
            </a:extLst>
          </p:cNvPr>
          <p:cNvSpPr/>
          <p:nvPr/>
        </p:nvSpPr>
        <p:spPr>
          <a:xfrm>
            <a:off x="4175486" y="385696"/>
            <a:ext cx="3841029" cy="1777335"/>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12527013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30598" y="148923"/>
            <a:ext cx="7147000" cy="5794865"/>
          </a:xfrm>
          <a:custGeom>
            <a:avLst/>
            <a:gdLst/>
            <a:ahLst/>
            <a:cxnLst/>
            <a:rect l="l" t="t" r="r" b="b"/>
            <a:pathLst>
              <a:path w="10720500" h="8692297">
                <a:moveTo>
                  <a:pt x="0" y="0"/>
                </a:moveTo>
                <a:lnTo>
                  <a:pt x="10720500" y="0"/>
                </a:lnTo>
                <a:lnTo>
                  <a:pt x="10720500" y="8692297"/>
                </a:lnTo>
                <a:lnTo>
                  <a:pt x="0" y="869229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214771" y="6462928"/>
            <a:ext cx="2960835"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000000"/>
                </a:solidFill>
                <a:latin typeface="Gotham"/>
                <a:ea typeface="Gotham"/>
                <a:cs typeface="Gotham"/>
                <a:sym typeface="Gotham"/>
              </a:rPr>
              <a:t>Credit: Kaidor, CC BY-SA 3.0 </a:t>
            </a:r>
          </a:p>
        </p:txBody>
      </p:sp>
      <p:sp>
        <p:nvSpPr>
          <p:cNvPr id="4" name="Freeform 4"/>
          <p:cNvSpPr/>
          <p:nvPr/>
        </p:nvSpPr>
        <p:spPr>
          <a:xfrm>
            <a:off x="9388928" y="6163649"/>
            <a:ext cx="1919064" cy="595256"/>
          </a:xfrm>
          <a:custGeom>
            <a:avLst/>
            <a:gdLst/>
            <a:ahLst/>
            <a:cxnLst/>
            <a:rect l="l" t="t" r="r" b="b"/>
            <a:pathLst>
              <a:path w="2878596" h="892884">
                <a:moveTo>
                  <a:pt x="0" y="0"/>
                </a:moveTo>
                <a:lnTo>
                  <a:pt x="2878596" y="0"/>
                </a:lnTo>
                <a:lnTo>
                  <a:pt x="2878596"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1410024" y="6163649"/>
            <a:ext cx="647897" cy="595256"/>
          </a:xfrm>
          <a:custGeom>
            <a:avLst/>
            <a:gdLst/>
            <a:ahLst/>
            <a:cxnLst/>
            <a:rect l="l" t="t" r="r" b="b"/>
            <a:pathLst>
              <a:path w="971846" h="892884">
                <a:moveTo>
                  <a:pt x="0" y="0"/>
                </a:moveTo>
                <a:lnTo>
                  <a:pt x="971846" y="0"/>
                </a:lnTo>
                <a:lnTo>
                  <a:pt x="971846" y="892884"/>
                </a:lnTo>
                <a:lnTo>
                  <a:pt x="0" y="89288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stretch>
              <a:fillRect t="-1" b="-18518"/>
            </a:stretch>
          </a:blipFill>
        </p:spPr>
        <p:txBody>
          <a:bodyPr/>
          <a:lstStyle/>
          <a:p>
            <a:pPr defTabSz="609630"/>
            <a:endParaRPr lang="en-US" sz="1200">
              <a:solidFill>
                <a:prstClr val="black"/>
              </a:solidFill>
              <a:latin typeface="Calibri"/>
            </a:endParaRPr>
          </a:p>
        </p:txBody>
      </p:sp>
      <p:sp>
        <p:nvSpPr>
          <p:cNvPr id="3" name="TextBox 3"/>
          <p:cNvSpPr txBox="1"/>
          <p:nvPr/>
        </p:nvSpPr>
        <p:spPr>
          <a:xfrm>
            <a:off x="1" y="6432796"/>
            <a:ext cx="6633607"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Dulcey Lima, The Morton Arboretum, CC BY-NC-SA 4.0</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1995590" y="-3338410"/>
            <a:ext cx="6945815" cy="13447005"/>
          </a:xfrm>
          <a:custGeom>
            <a:avLst/>
            <a:gdLst/>
            <a:ahLst/>
            <a:cxnLst/>
            <a:rect l="l" t="t" r="r" b="b"/>
            <a:pathLst>
              <a:path w="12883912" h="20170508">
                <a:moveTo>
                  <a:pt x="0" y="0"/>
                </a:moveTo>
                <a:lnTo>
                  <a:pt x="12883912" y="0"/>
                </a:lnTo>
                <a:lnTo>
                  <a:pt x="12883912" y="20170509"/>
                </a:lnTo>
                <a:lnTo>
                  <a:pt x="0" y="20170509"/>
                </a:lnTo>
                <a:lnTo>
                  <a:pt x="0" y="0"/>
                </a:lnTo>
                <a:close/>
              </a:path>
            </a:pathLst>
          </a:custGeom>
          <a:blipFill>
            <a:blip r:embed="rId3"/>
            <a:stretch>
              <a:fillRect l="-23662"/>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8751" y="6451849"/>
            <a:ext cx="6633607"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Kiwihug via Unsplash, Public Domain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858001"/>
          </a:xfrm>
          <a:custGeom>
            <a:avLst/>
            <a:gdLst/>
            <a:ahLst/>
            <a:cxnLst/>
            <a:rect l="l" t="t" r="r" b="b"/>
            <a:pathLst>
              <a:path w="18288000" h="14630400">
                <a:moveTo>
                  <a:pt x="0" y="0"/>
                </a:moveTo>
                <a:lnTo>
                  <a:pt x="18288000" y="0"/>
                </a:lnTo>
                <a:lnTo>
                  <a:pt x="18288000" y="14630400"/>
                </a:lnTo>
                <a:lnTo>
                  <a:pt x="0" y="14630400"/>
                </a:lnTo>
                <a:lnTo>
                  <a:pt x="0" y="0"/>
                </a:lnTo>
                <a:close/>
              </a:path>
            </a:pathLst>
          </a:custGeom>
          <a:blipFill>
            <a:blip r:embed="rId3"/>
            <a:stretch>
              <a:fillRect t="-22656" b="-19566"/>
            </a:stretch>
          </a:blipFill>
        </p:spPr>
        <p:txBody>
          <a:bodyPr/>
          <a:lstStyle/>
          <a:p>
            <a:pPr defTabSz="609630"/>
            <a:endParaRPr lang="en-US" sz="1200">
              <a:solidFill>
                <a:prstClr val="black"/>
              </a:solidFill>
              <a:latin typeface="Calibri"/>
            </a:endParaRPr>
          </a:p>
        </p:txBody>
      </p:sp>
      <p:sp>
        <p:nvSpPr>
          <p:cNvPr id="3" name="TextBox 3"/>
          <p:cNvSpPr txBox="1"/>
          <p:nvPr/>
        </p:nvSpPr>
        <p:spPr>
          <a:xfrm>
            <a:off x="95251" y="6451849"/>
            <a:ext cx="6453860"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Dulcey Lima, The Morton Arboretum, CC BY-NC-SA 4.0</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52926"/>
            <a:ext cx="12192000" cy="6505074"/>
          </a:xfrm>
          <a:custGeom>
            <a:avLst/>
            <a:gdLst/>
            <a:ahLst/>
            <a:cxnLst/>
            <a:rect l="l" t="t" r="r" b="b"/>
            <a:pathLst>
              <a:path w="18288000" h="11430000">
                <a:moveTo>
                  <a:pt x="0" y="0"/>
                </a:moveTo>
                <a:lnTo>
                  <a:pt x="18288000" y="0"/>
                </a:lnTo>
                <a:lnTo>
                  <a:pt x="18288000" y="11430000"/>
                </a:lnTo>
                <a:lnTo>
                  <a:pt x="0" y="11430000"/>
                </a:lnTo>
                <a:lnTo>
                  <a:pt x="0" y="0"/>
                </a:lnTo>
                <a:close/>
              </a:path>
            </a:pathLst>
          </a:custGeom>
          <a:blipFill>
            <a:blip r:embed="rId3"/>
            <a:stretch>
              <a:fillRect t="-5425" b="-11714"/>
            </a:stretch>
          </a:blipFill>
        </p:spPr>
        <p:txBody>
          <a:bodyPr/>
          <a:lstStyle/>
          <a:p>
            <a:pPr defTabSz="609630"/>
            <a:endParaRPr lang="en-US" sz="1200">
              <a:solidFill>
                <a:prstClr val="black"/>
              </a:solidFill>
              <a:latin typeface="Calibri"/>
            </a:endParaRPr>
          </a:p>
        </p:txBody>
      </p:sp>
      <p:sp>
        <p:nvSpPr>
          <p:cNvPr id="3" name="TextBox 3"/>
          <p:cNvSpPr txBox="1"/>
          <p:nvPr/>
        </p:nvSpPr>
        <p:spPr>
          <a:xfrm>
            <a:off x="158751" y="6448671"/>
            <a:ext cx="4268221"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08180">
                <a:moveTo>
                  <a:pt x="0" y="0"/>
                </a:moveTo>
                <a:lnTo>
                  <a:pt x="18288000" y="0"/>
                </a:lnTo>
                <a:lnTo>
                  <a:pt x="18288000" y="12108180"/>
                </a:lnTo>
                <a:lnTo>
                  <a:pt x="0" y="12108180"/>
                </a:lnTo>
                <a:lnTo>
                  <a:pt x="0" y="0"/>
                </a:lnTo>
                <a:close/>
              </a:path>
            </a:pathLst>
          </a:custGeom>
          <a:blipFill>
            <a:blip r:embed="rId3"/>
            <a:stretch>
              <a:fillRect b="-17704"/>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8751" y="6448671"/>
            <a:ext cx="4268221"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5011400">
                <a:moveTo>
                  <a:pt x="0" y="0"/>
                </a:moveTo>
                <a:lnTo>
                  <a:pt x="18288000" y="0"/>
                </a:lnTo>
                <a:lnTo>
                  <a:pt x="18288000" y="15011400"/>
                </a:lnTo>
                <a:lnTo>
                  <a:pt x="0" y="15011400"/>
                </a:lnTo>
                <a:lnTo>
                  <a:pt x="0" y="0"/>
                </a:lnTo>
                <a:close/>
              </a:path>
            </a:pathLst>
          </a:custGeom>
          <a:blipFill>
            <a:blip r:embed="rId3"/>
            <a:stretch>
              <a:fillRect t="-22965" b="-22961"/>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451849"/>
            <a:ext cx="2010496"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David Gwin</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9989" y="0"/>
            <a:ext cx="12311989" cy="6858000"/>
          </a:xfrm>
          <a:custGeom>
            <a:avLst/>
            <a:gdLst/>
            <a:ahLst/>
            <a:cxnLst/>
            <a:rect l="l" t="t" r="r" b="b"/>
            <a:pathLst>
              <a:path w="18467984" h="12311989">
                <a:moveTo>
                  <a:pt x="0" y="0"/>
                </a:moveTo>
                <a:lnTo>
                  <a:pt x="18467984" y="0"/>
                </a:lnTo>
                <a:lnTo>
                  <a:pt x="18467984" y="12311989"/>
                </a:lnTo>
                <a:lnTo>
                  <a:pt x="0" y="12311989"/>
                </a:lnTo>
                <a:lnTo>
                  <a:pt x="0" y="0"/>
                </a:lnTo>
                <a:close/>
              </a:path>
            </a:pathLst>
          </a:custGeom>
          <a:blipFill>
            <a:blip r:embed="rId3"/>
            <a:stretch>
              <a:fillRect t="-1" b="-19684"/>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8751" y="6448671"/>
            <a:ext cx="5103935" cy="258276"/>
          </a:xfrm>
          <a:prstGeom prst="rect">
            <a:avLst/>
          </a:prstGeom>
        </p:spPr>
        <p:txBody>
          <a:bodyPr lIns="0" tIns="0" rIns="0" bIns="0" rtlCol="0" anchor="t">
            <a:spAutoFit/>
          </a:bodyPr>
          <a:lstStyle/>
          <a:p>
            <a:pPr defTabSz="609630">
              <a:lnSpc>
                <a:spcPts val="2239"/>
              </a:lnSpc>
              <a:spcBef>
                <a:spcPct val="0"/>
              </a:spcBef>
            </a:pPr>
            <a:r>
              <a:rPr lang="en-US" sz="1599">
                <a:solidFill>
                  <a:srgbClr val="8D9BAE"/>
                </a:solidFill>
                <a:latin typeface="Gotham"/>
                <a:ea typeface="Gotham"/>
                <a:cs typeface="Gotham"/>
                <a:sym typeface="Gotham"/>
              </a:rPr>
              <a:t>Photo: John Reed via Unsplash, Public Domain</a:t>
            </a: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9915" y="0"/>
            <a:ext cx="12451830" cy="6858000"/>
          </a:xfrm>
          <a:custGeom>
            <a:avLst/>
            <a:gdLst/>
            <a:ahLst/>
            <a:cxnLst/>
            <a:rect l="l" t="t" r="r" b="b"/>
            <a:pathLst>
              <a:path w="18677745" h="18677745">
                <a:moveTo>
                  <a:pt x="0" y="0"/>
                </a:moveTo>
                <a:lnTo>
                  <a:pt x="18677746" y="0"/>
                </a:lnTo>
                <a:lnTo>
                  <a:pt x="18677746" y="18677746"/>
                </a:lnTo>
                <a:lnTo>
                  <a:pt x="0" y="18677746"/>
                </a:lnTo>
                <a:lnTo>
                  <a:pt x="0" y="0"/>
                </a:lnTo>
                <a:close/>
              </a:path>
            </a:pathLst>
          </a:custGeom>
          <a:blipFill>
            <a:blip r:embed="rId3"/>
            <a:stretch>
              <a:fillRect t="-64676" b="-16890"/>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421153"/>
            <a:ext cx="4887463"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Michael Nerrie via iNaturalist, CC BY 4.0</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305393" cy="6858001"/>
          </a:xfrm>
          <a:custGeom>
            <a:avLst/>
            <a:gdLst/>
            <a:ahLst/>
            <a:cxnLst/>
            <a:rect l="l" t="t" r="r" b="b"/>
            <a:pathLst>
              <a:path w="18458090" h="13780478">
                <a:moveTo>
                  <a:pt x="0" y="0"/>
                </a:moveTo>
                <a:lnTo>
                  <a:pt x="18458090" y="0"/>
                </a:lnTo>
                <a:lnTo>
                  <a:pt x="18458090" y="13780478"/>
                </a:lnTo>
                <a:lnTo>
                  <a:pt x="0" y="13780478"/>
                </a:lnTo>
                <a:lnTo>
                  <a:pt x="0" y="0"/>
                </a:lnTo>
                <a:close/>
              </a:path>
            </a:pathLst>
          </a:custGeom>
          <a:blipFill>
            <a:blip r:embed="rId3"/>
            <a:stretch>
              <a:fillRect t="-4231" b="-29729"/>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456872"/>
            <a:ext cx="5897389"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Michael G. Shepard via iNaturalist, CC BY-NC 4.0</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985000"/>
          </a:xfrm>
          <a:custGeom>
            <a:avLst/>
            <a:gdLst/>
            <a:ahLst/>
            <a:cxnLst/>
            <a:rect l="l" t="t" r="r" b="b"/>
            <a:pathLst>
              <a:path w="18288000" h="15691177">
                <a:moveTo>
                  <a:pt x="0" y="0"/>
                </a:moveTo>
                <a:lnTo>
                  <a:pt x="18288000" y="0"/>
                </a:lnTo>
                <a:lnTo>
                  <a:pt x="18288000" y="15691176"/>
                </a:lnTo>
                <a:lnTo>
                  <a:pt x="0" y="15691176"/>
                </a:lnTo>
                <a:lnTo>
                  <a:pt x="0" y="0"/>
                </a:lnTo>
                <a:close/>
              </a:path>
            </a:pathLst>
          </a:custGeom>
          <a:blipFill>
            <a:blip r:embed="rId3"/>
            <a:stretch>
              <a:fillRect t="-78769" b="-53956"/>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0" y="6451849"/>
            <a:ext cx="4271199"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Ellen G Denny, CC BY-NC-SA 4.0</a:t>
            </a:r>
          </a:p>
        </p:txBody>
      </p:sp>
    </p:spTree>
    <p:extLst>
      <p:ext uri="{BB962C8B-B14F-4D97-AF65-F5344CB8AC3E}">
        <p14:creationId xmlns:p14="http://schemas.microsoft.com/office/powerpoint/2010/main" val="4134960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5875"/>
            <a:ext cx="12192000" cy="7013875"/>
          </a:xfrm>
          <a:custGeom>
            <a:avLst/>
            <a:gdLst/>
            <a:ahLst/>
            <a:cxnLst/>
            <a:rect l="l" t="t" r="r" b="b"/>
            <a:pathLst>
              <a:path w="18288000" h="11317494">
                <a:moveTo>
                  <a:pt x="0" y="0"/>
                </a:moveTo>
                <a:lnTo>
                  <a:pt x="18288000" y="0"/>
                </a:lnTo>
                <a:lnTo>
                  <a:pt x="18288000" y="11317494"/>
                </a:lnTo>
                <a:lnTo>
                  <a:pt x="0" y="11317494"/>
                </a:lnTo>
                <a:lnTo>
                  <a:pt x="0" y="0"/>
                </a:lnTo>
                <a:close/>
              </a:path>
            </a:pathLst>
          </a:custGeom>
          <a:blipFill>
            <a:blip r:embed="rId3"/>
            <a:stretch>
              <a:fillRect t="-4119" b="-11691"/>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8751" y="6448671"/>
            <a:ext cx="4268221"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via Adobe Stock Images</a:t>
            </a: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3"/>
            <a:stretch>
              <a:fillRect t="-1" b="-18518"/>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58751" y="6448671"/>
            <a:ext cx="5125475"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Markus Spiske via Unsplash, Public Domain</a:t>
            </a: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84380">
                <a:moveTo>
                  <a:pt x="0" y="0"/>
                </a:moveTo>
                <a:lnTo>
                  <a:pt x="18288000" y="0"/>
                </a:lnTo>
                <a:lnTo>
                  <a:pt x="18288000" y="12184380"/>
                </a:lnTo>
                <a:lnTo>
                  <a:pt x="0" y="12184380"/>
                </a:lnTo>
                <a:lnTo>
                  <a:pt x="0" y="0"/>
                </a:lnTo>
                <a:close/>
              </a:path>
            </a:pathLst>
          </a:custGeom>
          <a:blipFill>
            <a:blip r:embed="rId3"/>
            <a:stretch>
              <a:fillRect t="-9222" b="-9222"/>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432796"/>
            <a:ext cx="4027237"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Kent Jager, CC BY-NC-SA 4.0</a:t>
            </a: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538533"/>
            <a:ext cx="12192000" cy="5082195"/>
          </a:xfrm>
          <a:custGeom>
            <a:avLst/>
            <a:gdLst/>
            <a:ahLst/>
            <a:cxnLst/>
            <a:rect l="l" t="t" r="r" b="b"/>
            <a:pathLst>
              <a:path w="18288000" h="7623292">
                <a:moveTo>
                  <a:pt x="0" y="0"/>
                </a:moveTo>
                <a:lnTo>
                  <a:pt x="18288000" y="0"/>
                </a:lnTo>
                <a:lnTo>
                  <a:pt x="18288000" y="7623292"/>
                </a:lnTo>
                <a:lnTo>
                  <a:pt x="0" y="7623292"/>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534581"/>
            <a:ext cx="7587130"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000000"/>
                </a:solidFill>
                <a:latin typeface="Gotham"/>
                <a:ea typeface="Gotham"/>
                <a:cs typeface="Gotham"/>
                <a:sym typeface="Gotham"/>
              </a:rPr>
              <a:t>Credit: earthobservatory.nasa.gov/world-of-change/global-temperatures</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46280">
                <a:moveTo>
                  <a:pt x="0" y="0"/>
                </a:moveTo>
                <a:lnTo>
                  <a:pt x="18288000" y="0"/>
                </a:lnTo>
                <a:lnTo>
                  <a:pt x="18288000" y="12146280"/>
                </a:lnTo>
                <a:lnTo>
                  <a:pt x="0" y="12146280"/>
                </a:lnTo>
                <a:lnTo>
                  <a:pt x="0" y="0"/>
                </a:lnTo>
                <a:close/>
              </a:path>
            </a:pathLst>
          </a:custGeom>
          <a:blipFill>
            <a:blip r:embed="rId3"/>
            <a:stretch>
              <a:fillRect b="-18074"/>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320674" y="542916"/>
            <a:ext cx="6248399" cy="1809939"/>
            <a:chOff x="0" y="0"/>
            <a:chExt cx="2468503" cy="715038"/>
          </a:xfrm>
        </p:grpSpPr>
        <p:sp>
          <p:nvSpPr>
            <p:cNvPr id="6" name="Freeform 6"/>
            <p:cNvSpPr/>
            <p:nvPr/>
          </p:nvSpPr>
          <p:spPr>
            <a:xfrm>
              <a:off x="0" y="0"/>
              <a:ext cx="2468503" cy="715038"/>
            </a:xfrm>
            <a:custGeom>
              <a:avLst/>
              <a:gdLst/>
              <a:ahLst/>
              <a:cxnLst/>
              <a:rect l="l" t="t" r="r" b="b"/>
              <a:pathLst>
                <a:path w="2468503" h="715038">
                  <a:moveTo>
                    <a:pt x="42127" y="0"/>
                  </a:moveTo>
                  <a:lnTo>
                    <a:pt x="2426377" y="0"/>
                  </a:lnTo>
                  <a:cubicBezTo>
                    <a:pt x="2449643" y="0"/>
                    <a:pt x="2468503" y="18861"/>
                    <a:pt x="2468503" y="42127"/>
                  </a:cubicBezTo>
                  <a:lnTo>
                    <a:pt x="2468503" y="672911"/>
                  </a:lnTo>
                  <a:cubicBezTo>
                    <a:pt x="2468503" y="696177"/>
                    <a:pt x="2449643" y="715038"/>
                    <a:pt x="2426377" y="715038"/>
                  </a:cubicBezTo>
                  <a:lnTo>
                    <a:pt x="42127" y="715038"/>
                  </a:lnTo>
                  <a:cubicBezTo>
                    <a:pt x="18861" y="715038"/>
                    <a:pt x="0" y="696177"/>
                    <a:pt x="0" y="672911"/>
                  </a:cubicBezTo>
                  <a:lnTo>
                    <a:pt x="0" y="42127"/>
                  </a:lnTo>
                  <a:cubicBezTo>
                    <a:pt x="0" y="18861"/>
                    <a:pt x="18861" y="0"/>
                    <a:pt x="42127" y="0"/>
                  </a:cubicBezTo>
                  <a:close/>
                </a:path>
              </a:pathLst>
            </a:custGeom>
            <a:solidFill>
              <a:srgbClr val="231F20">
                <a:alpha val="53725"/>
              </a:srgbClr>
            </a:solidFill>
          </p:spPr>
          <p:txBody>
            <a:bodyPr/>
            <a:lstStyle/>
            <a:p>
              <a:pPr defTabSz="609630"/>
              <a:endParaRPr lang="en-US" sz="1200">
                <a:solidFill>
                  <a:prstClr val="black"/>
                </a:solidFill>
                <a:latin typeface="Calibri"/>
              </a:endParaRPr>
            </a:p>
          </p:txBody>
        </p:sp>
        <p:sp>
          <p:nvSpPr>
            <p:cNvPr id="7" name="TextBox 7"/>
            <p:cNvSpPr txBox="1"/>
            <p:nvPr/>
          </p:nvSpPr>
          <p:spPr>
            <a:xfrm>
              <a:off x="0" y="-95250"/>
              <a:ext cx="2468503" cy="810288"/>
            </a:xfrm>
            <a:prstGeom prst="rect">
              <a:avLst/>
            </a:prstGeom>
          </p:spPr>
          <p:txBody>
            <a:bodyPr lIns="33867" tIns="33867" rIns="33867" bIns="33867" rtlCol="0" anchor="ctr"/>
            <a:lstStyle/>
            <a:p>
              <a:pPr algn="ctr" defTabSz="609630">
                <a:lnSpc>
                  <a:spcPts val="4480"/>
                </a:lnSpc>
              </a:pPr>
              <a:r>
                <a:rPr lang="en-US" sz="3199">
                  <a:solidFill>
                    <a:srgbClr val="FFFFFF">
                      <a:alpha val="53725"/>
                    </a:srgbClr>
                  </a:solidFill>
                  <a:latin typeface="Gotham"/>
                  <a:ea typeface="Gotham"/>
                  <a:cs typeface="Gotham"/>
                  <a:sym typeface="Gotham"/>
                </a:rPr>
                <a:t>Average global shift of 4 days, across plants and animals</a:t>
              </a:r>
            </a:p>
          </p:txBody>
        </p:sp>
      </p:grpSp>
      <p:sp>
        <p:nvSpPr>
          <p:cNvPr id="8" name="TextBox 8"/>
          <p:cNvSpPr txBox="1"/>
          <p:nvPr/>
        </p:nvSpPr>
        <p:spPr>
          <a:xfrm>
            <a:off x="127001" y="6217588"/>
            <a:ext cx="9854186" cy="540404"/>
          </a:xfrm>
          <a:prstGeom prst="rect">
            <a:avLst/>
          </a:prstGeom>
        </p:spPr>
        <p:txBody>
          <a:bodyPr lIns="0" tIns="0" rIns="0" bIns="0" rtlCol="0" anchor="t">
            <a:spAutoFit/>
          </a:bodyPr>
          <a:lstStyle/>
          <a:p>
            <a:pPr defTabSz="609630">
              <a:lnSpc>
                <a:spcPts val="2239"/>
              </a:lnSpc>
            </a:pPr>
            <a:r>
              <a:rPr lang="en-US" sz="1600">
                <a:solidFill>
                  <a:srgbClr val="FFFFFF"/>
                </a:solidFill>
                <a:latin typeface="Gotham"/>
                <a:ea typeface="Gotham"/>
                <a:cs typeface="Gotham"/>
                <a:sym typeface="Gotham"/>
              </a:rPr>
              <a:t>Source: </a:t>
            </a:r>
            <a:r>
              <a:rPr lang="en-US" sz="1600" i="1">
                <a:solidFill>
                  <a:srgbClr val="FFFFFF"/>
                </a:solidFill>
                <a:latin typeface="Gotham Italics"/>
                <a:ea typeface="Gotham Italics"/>
                <a:cs typeface="Gotham Italics"/>
                <a:sym typeface="Gotham Italics"/>
              </a:rPr>
              <a:t>Phenology</a:t>
            </a:r>
            <a:r>
              <a:rPr lang="en-US" sz="1600">
                <a:solidFill>
                  <a:srgbClr val="FFFFFF"/>
                </a:solidFill>
                <a:latin typeface="Gotham"/>
                <a:ea typeface="Gotham"/>
                <a:cs typeface="Gotham"/>
                <a:sym typeface="Gotham"/>
              </a:rPr>
              <a:t>, Theresa Crimmins; </a:t>
            </a:r>
          </a:p>
          <a:p>
            <a:pPr defTabSz="609630">
              <a:lnSpc>
                <a:spcPts val="2239"/>
              </a:lnSpc>
              <a:spcBef>
                <a:spcPct val="0"/>
              </a:spcBef>
            </a:pPr>
            <a:r>
              <a:rPr lang="en-US" sz="1600">
                <a:solidFill>
                  <a:srgbClr val="FFFFFF"/>
                </a:solidFill>
                <a:latin typeface="Gotham"/>
                <a:ea typeface="Gotham"/>
                <a:cs typeface="Gotham"/>
                <a:sym typeface="Gotham"/>
              </a:rPr>
              <a:t>Photo: Maria Cassagne via Unsplash, Public Domain</a:t>
            </a:r>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hlinkClick r:id="rId3" tooltip="https://nadiah.org/2015/05/23/migratory-bird-phenology"/>
          </p:cNvPr>
          <p:cNvSpPr/>
          <p:nvPr/>
        </p:nvSpPr>
        <p:spPr>
          <a:xfrm>
            <a:off x="0" y="-225145"/>
            <a:ext cx="11830771" cy="6574242"/>
          </a:xfrm>
          <a:custGeom>
            <a:avLst/>
            <a:gdLst/>
            <a:ahLst/>
            <a:cxnLst/>
            <a:rect l="l" t="t" r="r" b="b"/>
            <a:pathLst>
              <a:path w="17746156" h="9861363">
                <a:moveTo>
                  <a:pt x="0" y="0"/>
                </a:moveTo>
                <a:lnTo>
                  <a:pt x="17746156" y="0"/>
                </a:lnTo>
                <a:lnTo>
                  <a:pt x="17746156" y="9861363"/>
                </a:lnTo>
                <a:lnTo>
                  <a:pt x="0" y="9861363"/>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0" y="6451849"/>
            <a:ext cx="6096000"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000000"/>
                </a:solidFill>
                <a:latin typeface="Gotham"/>
                <a:ea typeface="Gotham"/>
                <a:cs typeface="Gotham"/>
                <a:sym typeface="Gotham"/>
              </a:rPr>
              <a:t>Credit: </a:t>
            </a:r>
            <a:r>
              <a:rPr lang="en-US" sz="1599" u="sng">
                <a:solidFill>
                  <a:srgbClr val="000000"/>
                </a:solidFill>
                <a:latin typeface="Gotham"/>
                <a:ea typeface="Gotham"/>
                <a:cs typeface="Gotham"/>
                <a:sym typeface="Gotham"/>
                <a:hlinkClick r:id="rId3" tooltip="https://nadiah.org/2015/05/23/migratory-bird-phenology"/>
              </a:rPr>
              <a:t>nadiah.org/2015/05/23/migratory-bird-phenology</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40080"/>
            <a:ext cx="12192000" cy="7498080"/>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t="-1" b="-8536"/>
            </a:stretch>
          </a:blipFill>
        </p:spPr>
        <p:txBody>
          <a:bodyPr/>
          <a:lstStyle/>
          <a:p>
            <a:pPr defTabSz="609630"/>
            <a:endParaRPr lang="en-US" sz="1200">
              <a:solidFill>
                <a:prstClr val="black"/>
              </a:solidFill>
              <a:latin typeface="Calibri"/>
            </a:endParaRPr>
          </a:p>
        </p:txBody>
      </p:sp>
      <p:sp>
        <p:nvSpPr>
          <p:cNvPr id="3" name="TextBox 3"/>
          <p:cNvSpPr txBox="1"/>
          <p:nvPr/>
        </p:nvSpPr>
        <p:spPr>
          <a:xfrm>
            <a:off x="1" y="206371"/>
            <a:ext cx="5122023" cy="3280642"/>
          </a:xfrm>
          <a:prstGeom prst="rect">
            <a:avLst/>
          </a:prstGeom>
        </p:spPr>
        <p:txBody>
          <a:bodyPr lIns="0" tIns="0" rIns="0" bIns="0" rtlCol="0" anchor="t">
            <a:spAutoFit/>
          </a:bodyPr>
          <a:lstStyle/>
          <a:p>
            <a:pPr algn="ctr" defTabSz="609630">
              <a:lnSpc>
                <a:spcPts val="3733"/>
              </a:lnSpc>
              <a:spcBef>
                <a:spcPct val="0"/>
              </a:spcBef>
            </a:pPr>
            <a:r>
              <a:rPr lang="en-US" sz="2666" dirty="0">
                <a:solidFill>
                  <a:srgbClr val="FFFFFF"/>
                </a:solidFill>
                <a:latin typeface="Gotham"/>
                <a:ea typeface="Gotham"/>
                <a:cs typeface="Gotham"/>
                <a:sym typeface="Gotham"/>
              </a:rPr>
              <a:t>Phenology is “perhaps the simplest process in which to track changes in the ecology of species in response to climate change”</a:t>
            </a:r>
          </a:p>
          <a:p>
            <a:pPr algn="ctr" defTabSz="609630">
              <a:lnSpc>
                <a:spcPts val="3733"/>
              </a:lnSpc>
              <a:spcBef>
                <a:spcPct val="0"/>
              </a:spcBef>
            </a:pPr>
            <a:endParaRPr lang="en-US" sz="2666" dirty="0">
              <a:solidFill>
                <a:srgbClr val="FFFFFF"/>
              </a:solidFill>
              <a:latin typeface="Gotham"/>
              <a:ea typeface="Gotham"/>
              <a:cs typeface="Gotham"/>
              <a:sym typeface="Gotham"/>
            </a:endParaRPr>
          </a:p>
          <a:p>
            <a:pPr algn="ctr" defTabSz="609630">
              <a:lnSpc>
                <a:spcPts val="3733"/>
              </a:lnSpc>
            </a:pPr>
            <a:r>
              <a:rPr lang="en-US" sz="2666" dirty="0">
                <a:solidFill>
                  <a:srgbClr val="FFFFFF"/>
                </a:solidFill>
                <a:latin typeface="Gotham"/>
                <a:ea typeface="Gotham"/>
                <a:cs typeface="Gotham"/>
                <a:sym typeface="Gotham"/>
              </a:rPr>
              <a:t>Intergovernmental Panel on Climate Change, 2007</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0" y="6534581"/>
            <a:ext cx="2561012"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942372" y="571471"/>
            <a:ext cx="3654942" cy="4889554"/>
          </a:xfrm>
          <a:custGeom>
            <a:avLst/>
            <a:gdLst/>
            <a:ahLst/>
            <a:cxnLst/>
            <a:rect l="l" t="t" r="r" b="b"/>
            <a:pathLst>
              <a:path w="5482413" h="7334331">
                <a:moveTo>
                  <a:pt x="0" y="0"/>
                </a:moveTo>
                <a:lnTo>
                  <a:pt x="5482412" y="0"/>
                </a:lnTo>
                <a:lnTo>
                  <a:pt x="5482412" y="7334331"/>
                </a:lnTo>
                <a:lnTo>
                  <a:pt x="0" y="733433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948039" y="571471"/>
            <a:ext cx="4048139" cy="4889554"/>
          </a:xfrm>
          <a:custGeom>
            <a:avLst/>
            <a:gdLst/>
            <a:ahLst/>
            <a:cxnLst/>
            <a:rect l="l" t="t" r="r" b="b"/>
            <a:pathLst>
              <a:path w="6072209" h="7334331">
                <a:moveTo>
                  <a:pt x="0" y="0"/>
                </a:moveTo>
                <a:lnTo>
                  <a:pt x="6072209" y="0"/>
                </a:lnTo>
                <a:lnTo>
                  <a:pt x="6072209" y="7334331"/>
                </a:lnTo>
                <a:lnTo>
                  <a:pt x="0" y="733433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212741" y="6140450"/>
            <a:ext cx="8837927" cy="258276"/>
          </a:xfrm>
          <a:prstGeom prst="rect">
            <a:avLst/>
          </a:prstGeom>
        </p:spPr>
        <p:txBody>
          <a:bodyPr lIns="0" tIns="0" rIns="0" bIns="0" rtlCol="0" anchor="t">
            <a:spAutoFit/>
          </a:bodyPr>
          <a:lstStyle/>
          <a:p>
            <a:pPr defTabSz="609630">
              <a:lnSpc>
                <a:spcPts val="2239"/>
              </a:lnSpc>
              <a:spcBef>
                <a:spcPct val="0"/>
              </a:spcBef>
            </a:pPr>
            <a:r>
              <a:rPr lang="en-US" sz="1600">
                <a:solidFill>
                  <a:srgbClr val="000000"/>
                </a:solidFill>
                <a:latin typeface="Gotham"/>
                <a:ea typeface="Gotham"/>
                <a:cs typeface="Gotham"/>
                <a:sym typeface="Gotham"/>
              </a:rPr>
              <a:t>Photo (left): Benjamin D. Maxham via Wikipedia, Public Domain </a:t>
            </a:r>
          </a:p>
        </p:txBody>
      </p:sp>
      <p:sp>
        <p:nvSpPr>
          <p:cNvPr id="7" name="TextBox 7"/>
          <p:cNvSpPr txBox="1"/>
          <p:nvPr/>
        </p:nvSpPr>
        <p:spPr>
          <a:xfrm>
            <a:off x="2350405" y="641350"/>
            <a:ext cx="2838875" cy="350802"/>
          </a:xfrm>
          <a:prstGeom prst="rect">
            <a:avLst/>
          </a:prstGeom>
        </p:spPr>
        <p:txBody>
          <a:bodyPr lIns="0" tIns="0" rIns="0" bIns="0" rtlCol="0" anchor="t">
            <a:spAutoFit/>
          </a:bodyPr>
          <a:lstStyle/>
          <a:p>
            <a:pPr algn="ctr" defTabSz="609630">
              <a:lnSpc>
                <a:spcPts val="2986"/>
              </a:lnSpc>
              <a:spcBef>
                <a:spcPct val="0"/>
              </a:spcBef>
            </a:pPr>
            <a:r>
              <a:rPr lang="en-US" sz="2133">
                <a:solidFill>
                  <a:srgbClr val="FFFFFF"/>
                </a:solidFill>
                <a:latin typeface="Gotham"/>
                <a:ea typeface="Gotham"/>
                <a:cs typeface="Gotham"/>
                <a:sym typeface="Gotham"/>
              </a:rPr>
              <a:t>Henry David Thoreau</a:t>
            </a:r>
          </a:p>
        </p:txBody>
      </p:sp>
      <p:sp>
        <p:nvSpPr>
          <p:cNvPr id="8" name="TextBox 8"/>
          <p:cNvSpPr txBox="1"/>
          <p:nvPr/>
        </p:nvSpPr>
        <p:spPr>
          <a:xfrm>
            <a:off x="212740" y="6451849"/>
            <a:ext cx="6896704" cy="258276"/>
          </a:xfrm>
          <a:prstGeom prst="rect">
            <a:avLst/>
          </a:prstGeom>
        </p:spPr>
        <p:txBody>
          <a:bodyPr lIns="0" tIns="0" rIns="0" bIns="0" rtlCol="0" anchor="t">
            <a:spAutoFit/>
          </a:bodyPr>
          <a:lstStyle/>
          <a:p>
            <a:pPr defTabSz="609630">
              <a:lnSpc>
                <a:spcPts val="2239"/>
              </a:lnSpc>
              <a:spcBef>
                <a:spcPct val="0"/>
              </a:spcBef>
            </a:pPr>
            <a:r>
              <a:rPr lang="en-US" sz="1600">
                <a:solidFill>
                  <a:srgbClr val="000000"/>
                </a:solidFill>
                <a:latin typeface="Gotham"/>
                <a:ea typeface="Gotham"/>
                <a:cs typeface="Gotham"/>
                <a:sym typeface="Gotham"/>
              </a:rPr>
              <a:t>Credit (right): The Pierpont Morgan Library New York</a:t>
            </a:r>
          </a:p>
        </p:txBody>
      </p:sp>
    </p:spTree>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801600">
                <a:moveTo>
                  <a:pt x="0" y="0"/>
                </a:moveTo>
                <a:lnTo>
                  <a:pt x="18288000" y="0"/>
                </a:lnTo>
                <a:lnTo>
                  <a:pt x="18288000" y="12801600"/>
                </a:lnTo>
                <a:lnTo>
                  <a:pt x="0" y="12801600"/>
                </a:lnTo>
                <a:lnTo>
                  <a:pt x="0" y="0"/>
                </a:lnTo>
                <a:close/>
              </a:path>
            </a:pathLst>
          </a:custGeom>
          <a:blipFill>
            <a:blip r:embed="rId3"/>
            <a:stretch>
              <a:fillRect b="-24444"/>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68816" y="6172201"/>
            <a:ext cx="1523036" cy="472415"/>
          </a:xfrm>
          <a:custGeom>
            <a:avLst/>
            <a:gdLst/>
            <a:ahLst/>
            <a:cxnLst/>
            <a:rect l="l" t="t" r="r" b="b"/>
            <a:pathLst>
              <a:path w="2284554" h="708623">
                <a:moveTo>
                  <a:pt x="0" y="0"/>
                </a:moveTo>
                <a:lnTo>
                  <a:pt x="2284554" y="0"/>
                </a:lnTo>
                <a:lnTo>
                  <a:pt x="2284554" y="708623"/>
                </a:lnTo>
                <a:lnTo>
                  <a:pt x="0" y="70862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42876" y="6496967"/>
            <a:ext cx="4393159"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via Adobe Stock Images</a:t>
            </a:r>
          </a:p>
        </p:txBody>
      </p:sp>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819061" y="27182"/>
            <a:ext cx="4553879" cy="6830818"/>
          </a:xfrm>
          <a:custGeom>
            <a:avLst/>
            <a:gdLst/>
            <a:ahLst/>
            <a:cxnLst/>
            <a:rect l="l" t="t" r="r" b="b"/>
            <a:pathLst>
              <a:path w="6830818" h="10246227">
                <a:moveTo>
                  <a:pt x="0" y="0"/>
                </a:moveTo>
                <a:lnTo>
                  <a:pt x="6830818" y="0"/>
                </a:lnTo>
                <a:lnTo>
                  <a:pt x="6830818" y="10246227"/>
                </a:lnTo>
                <a:lnTo>
                  <a:pt x="0" y="1024622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TextBox 3"/>
          <p:cNvSpPr txBox="1"/>
          <p:nvPr/>
        </p:nvSpPr>
        <p:spPr>
          <a:xfrm>
            <a:off x="127001" y="5938209"/>
            <a:ext cx="3431625" cy="540404"/>
          </a:xfrm>
          <a:prstGeom prst="rect">
            <a:avLst/>
          </a:prstGeom>
        </p:spPr>
        <p:txBody>
          <a:bodyPr lIns="0" tIns="0" rIns="0" bIns="0" rtlCol="0" anchor="t">
            <a:spAutoFit/>
          </a:bodyPr>
          <a:lstStyle/>
          <a:p>
            <a:pPr defTabSz="609630">
              <a:lnSpc>
                <a:spcPts val="2239"/>
              </a:lnSpc>
              <a:spcBef>
                <a:spcPct val="0"/>
              </a:spcBef>
            </a:pPr>
            <a:r>
              <a:rPr lang="en-US" sz="1600">
                <a:solidFill>
                  <a:srgbClr val="000000"/>
                </a:solidFill>
                <a:latin typeface="Gotham"/>
                <a:ea typeface="Gotham"/>
                <a:cs typeface="Gotham"/>
                <a:sym typeface="Gotham"/>
              </a:rPr>
              <a:t>Credit: Botanical Research Institute of Texas via Wikipedia, Public Domain</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417" y="0"/>
            <a:ext cx="12259417" cy="6858000"/>
          </a:xfrm>
          <a:custGeom>
            <a:avLst/>
            <a:gdLst/>
            <a:ahLst/>
            <a:cxnLst/>
            <a:rect l="l" t="t" r="r" b="b"/>
            <a:pathLst>
              <a:path w="18389125" h="12164751">
                <a:moveTo>
                  <a:pt x="0" y="0"/>
                </a:moveTo>
                <a:lnTo>
                  <a:pt x="18389125" y="0"/>
                </a:lnTo>
                <a:lnTo>
                  <a:pt x="18389125" y="12164751"/>
                </a:lnTo>
                <a:lnTo>
                  <a:pt x="0" y="12164751"/>
                </a:lnTo>
                <a:lnTo>
                  <a:pt x="0" y="0"/>
                </a:lnTo>
                <a:close/>
              </a:path>
            </a:pathLst>
          </a:custGeom>
          <a:blipFill>
            <a:blip r:embed="rId2"/>
            <a:stretch>
              <a:fillRect t="-18253" b="-15817"/>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0" y="6451849"/>
            <a:ext cx="4271199"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Ellen G Denny, CC BY-NC-SA 4.0</a:t>
            </a:r>
          </a:p>
        </p:txBody>
      </p:sp>
    </p:spTree>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128338"/>
            <a:ext cx="12192000" cy="6986337"/>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5"/>
            <a:stretch>
              <a:fillRect t="-7252" b="-9090"/>
            </a:stretch>
          </a:blipFill>
        </p:spPr>
        <p:txBody>
          <a:bodyPr/>
          <a:lstStyle/>
          <a:p>
            <a:pPr defTabSz="609630"/>
            <a:endParaRPr lang="en-US" sz="1200">
              <a:solidFill>
                <a:prstClr val="black"/>
              </a:solidFill>
              <a:latin typeface="Calibri"/>
            </a:endParaRPr>
          </a:p>
        </p:txBody>
      </p:sp>
      <p:sp>
        <p:nvSpPr>
          <p:cNvPr id="5" name="TextBox 5"/>
          <p:cNvSpPr txBox="1"/>
          <p:nvPr/>
        </p:nvSpPr>
        <p:spPr>
          <a:xfrm>
            <a:off x="95251" y="6451849"/>
            <a:ext cx="34316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7999"/>
          </a:xfrm>
          <a:custGeom>
            <a:avLst/>
            <a:gdLst/>
            <a:ahLst/>
            <a:cxnLst/>
            <a:rect l="l" t="t" r="r" b="b"/>
            <a:pathLst>
              <a:path w="18288000" h="12207240">
                <a:moveTo>
                  <a:pt x="0" y="0"/>
                </a:moveTo>
                <a:lnTo>
                  <a:pt x="18288000" y="0"/>
                </a:lnTo>
                <a:lnTo>
                  <a:pt x="18288000" y="12207240"/>
                </a:lnTo>
                <a:lnTo>
                  <a:pt x="0" y="12207240"/>
                </a:lnTo>
                <a:lnTo>
                  <a:pt x="0" y="0"/>
                </a:lnTo>
                <a:close/>
              </a:path>
            </a:pathLst>
          </a:custGeom>
          <a:blipFill>
            <a:blip r:embed="rId3"/>
            <a:stretch>
              <a:fillRect t="1" b="-18667"/>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95251" y="6451849"/>
            <a:ext cx="34316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504" y="0"/>
            <a:ext cx="12293007" cy="6858000"/>
          </a:xfrm>
          <a:custGeom>
            <a:avLst/>
            <a:gdLst/>
            <a:ahLst/>
            <a:cxnLst/>
            <a:rect l="l" t="t" r="r" b="b"/>
            <a:pathLst>
              <a:path w="18439511" h="12285324">
                <a:moveTo>
                  <a:pt x="0" y="0"/>
                </a:moveTo>
                <a:lnTo>
                  <a:pt x="18439512" y="0"/>
                </a:lnTo>
                <a:lnTo>
                  <a:pt x="18439512" y="12285324"/>
                </a:lnTo>
                <a:lnTo>
                  <a:pt x="0" y="12285324"/>
                </a:lnTo>
                <a:lnTo>
                  <a:pt x="0" y="0"/>
                </a:lnTo>
                <a:close/>
              </a:path>
            </a:pathLst>
          </a:custGeom>
          <a:blipFill>
            <a:blip r:embed="rId3"/>
            <a:stretch>
              <a:fillRect t="-4429" b="-14997"/>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95251" y="6451849"/>
            <a:ext cx="34316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5114" y="-1"/>
            <a:ext cx="12347114" cy="6858001"/>
          </a:xfrm>
          <a:custGeom>
            <a:avLst/>
            <a:gdLst/>
            <a:ahLst/>
            <a:cxnLst/>
            <a:rect l="l" t="t" r="r" b="b"/>
            <a:pathLst>
              <a:path w="18520671" h="12262228">
                <a:moveTo>
                  <a:pt x="0" y="0"/>
                </a:moveTo>
                <a:lnTo>
                  <a:pt x="18520671" y="0"/>
                </a:lnTo>
                <a:lnTo>
                  <a:pt x="18520671" y="12262228"/>
                </a:lnTo>
                <a:lnTo>
                  <a:pt x="0" y="12262228"/>
                </a:lnTo>
                <a:lnTo>
                  <a:pt x="0" y="0"/>
                </a:lnTo>
                <a:close/>
              </a:path>
            </a:pathLst>
          </a:custGeom>
          <a:blipFill>
            <a:blip r:embed="rId3"/>
            <a:stretch>
              <a:fillRect t="-2916" b="-16285"/>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68816" y="6172201"/>
            <a:ext cx="1523036" cy="472415"/>
          </a:xfrm>
          <a:custGeom>
            <a:avLst/>
            <a:gdLst/>
            <a:ahLst/>
            <a:cxnLst/>
            <a:rect l="l" t="t" r="r" b="b"/>
            <a:pathLst>
              <a:path w="2284554" h="708623">
                <a:moveTo>
                  <a:pt x="0" y="0"/>
                </a:moveTo>
                <a:lnTo>
                  <a:pt x="2284554" y="0"/>
                </a:lnTo>
                <a:lnTo>
                  <a:pt x="2284554" y="708623"/>
                </a:lnTo>
                <a:lnTo>
                  <a:pt x="0" y="70862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95251" y="6451849"/>
            <a:ext cx="34316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4630400">
                <a:moveTo>
                  <a:pt x="0" y="0"/>
                </a:moveTo>
                <a:lnTo>
                  <a:pt x="18288000" y="0"/>
                </a:lnTo>
                <a:lnTo>
                  <a:pt x="18288000" y="14630400"/>
                </a:lnTo>
                <a:lnTo>
                  <a:pt x="0" y="14630400"/>
                </a:lnTo>
                <a:lnTo>
                  <a:pt x="0" y="0"/>
                </a:lnTo>
                <a:close/>
              </a:path>
            </a:pathLst>
          </a:custGeom>
          <a:blipFill>
            <a:blip r:embed="rId3"/>
            <a:stretch>
              <a:fillRect t="-15878" b="-26344"/>
            </a:stretch>
          </a:blipFill>
        </p:spPr>
        <p:txBody>
          <a:bodyPr/>
          <a:lstStyle/>
          <a:p>
            <a:pPr defTabSz="609630"/>
            <a:endParaRPr lang="en-US" sz="1200" dirty="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768816" y="6172201"/>
            <a:ext cx="1523036" cy="472415"/>
          </a:xfrm>
          <a:custGeom>
            <a:avLst/>
            <a:gdLst/>
            <a:ahLst/>
            <a:cxnLst/>
            <a:rect l="l" t="t" r="r" b="b"/>
            <a:pathLst>
              <a:path w="2284554" h="708623">
                <a:moveTo>
                  <a:pt x="0" y="0"/>
                </a:moveTo>
                <a:lnTo>
                  <a:pt x="2284554" y="0"/>
                </a:lnTo>
                <a:lnTo>
                  <a:pt x="2284554" y="708623"/>
                </a:lnTo>
                <a:lnTo>
                  <a:pt x="0" y="70862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95251" y="6451849"/>
            <a:ext cx="3431625" cy="258276"/>
          </a:xfrm>
          <a:prstGeom prst="rect">
            <a:avLst/>
          </a:prstGeom>
        </p:spPr>
        <p:txBody>
          <a:bodyPr lIns="0" tIns="0" rIns="0" bIns="0" rtlCol="0" anchor="t">
            <a:spAutoFit/>
          </a:bodyPr>
          <a:lstStyle/>
          <a:p>
            <a:pPr defTabSz="609630">
              <a:lnSpc>
                <a:spcPts val="2239"/>
              </a:lnSpc>
              <a:spcBef>
                <a:spcPct val="0"/>
              </a:spcBef>
            </a:pPr>
            <a:r>
              <a:rPr lang="en-US" sz="1600">
                <a:solidFill>
                  <a:srgbClr val="FFFFFF"/>
                </a:solidFill>
                <a:latin typeface="Gotham"/>
                <a:ea typeface="Gotham"/>
                <a:cs typeface="Gotham"/>
                <a:sym typeface="Gotham"/>
              </a:rPr>
              <a:t>Photo: Brian F Powell</a:t>
            </a:r>
          </a:p>
        </p:txBody>
      </p:sp>
    </p:spTree>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flipV="1">
            <a:off x="2619674" y="-2667001"/>
            <a:ext cx="6952654" cy="12192002"/>
          </a:xfrm>
          <a:custGeom>
            <a:avLst/>
            <a:gdLst/>
            <a:ahLst/>
            <a:cxnLst/>
            <a:rect l="l" t="t" r="r" b="b"/>
            <a:pathLst>
              <a:path w="19439279" h="19439279">
                <a:moveTo>
                  <a:pt x="0" y="19439279"/>
                </a:moveTo>
                <a:lnTo>
                  <a:pt x="19439279" y="19439279"/>
                </a:lnTo>
                <a:lnTo>
                  <a:pt x="19439279" y="0"/>
                </a:lnTo>
                <a:lnTo>
                  <a:pt x="0" y="0"/>
                </a:lnTo>
                <a:lnTo>
                  <a:pt x="0" y="19439279"/>
                </a:lnTo>
                <a:close/>
              </a:path>
            </a:pathLst>
          </a:custGeom>
          <a:blipFill>
            <a:blip r:embed="rId3"/>
            <a:stretch>
              <a:fillRect l="-74189" t="-6295" r="-12208"/>
            </a:stretch>
          </a:blipFill>
        </p:spPr>
        <p:txBody>
          <a:bodyPr/>
          <a:lstStyle/>
          <a:p>
            <a:pPr defTabSz="609630"/>
            <a:endParaRPr lang="en-US" sz="1200">
              <a:solidFill>
                <a:prstClr val="black"/>
              </a:solidFill>
              <a:latin typeface="Calibri"/>
            </a:endParaRPr>
          </a:p>
        </p:txBody>
      </p:sp>
      <p:grpSp>
        <p:nvGrpSpPr>
          <p:cNvPr id="3" name="Group 3"/>
          <p:cNvGrpSpPr/>
          <p:nvPr/>
        </p:nvGrpSpPr>
        <p:grpSpPr>
          <a:xfrm>
            <a:off x="16355" y="-47327"/>
            <a:ext cx="12192000" cy="6952653"/>
            <a:chOff x="0" y="0"/>
            <a:chExt cx="4816593" cy="2746727"/>
          </a:xfrm>
        </p:grpSpPr>
        <p:sp>
          <p:nvSpPr>
            <p:cNvPr id="4" name="Freeform 4"/>
            <p:cNvSpPr/>
            <p:nvPr/>
          </p:nvSpPr>
          <p:spPr>
            <a:xfrm>
              <a:off x="0" y="0"/>
              <a:ext cx="4816592" cy="2746727"/>
            </a:xfrm>
            <a:custGeom>
              <a:avLst/>
              <a:gdLst/>
              <a:ahLst/>
              <a:cxnLst/>
              <a:rect l="l" t="t" r="r" b="b"/>
              <a:pathLst>
                <a:path w="4816592" h="2746727">
                  <a:moveTo>
                    <a:pt x="0" y="0"/>
                  </a:moveTo>
                  <a:lnTo>
                    <a:pt x="4816592" y="0"/>
                  </a:lnTo>
                  <a:lnTo>
                    <a:pt x="4816592" y="2746727"/>
                  </a:lnTo>
                  <a:lnTo>
                    <a:pt x="0" y="2746727"/>
                  </a:lnTo>
                  <a:close/>
                </a:path>
              </a:pathLst>
            </a:custGeom>
            <a:solidFill>
              <a:srgbClr val="231F20">
                <a:alpha val="51765"/>
              </a:srgbClr>
            </a:solidFill>
          </p:spPr>
          <p:txBody>
            <a:bodyPr/>
            <a:lstStyle/>
            <a:p>
              <a:pPr defTabSz="609630"/>
              <a:endParaRPr lang="en-US" sz="1200">
                <a:solidFill>
                  <a:prstClr val="black"/>
                </a:solidFill>
                <a:latin typeface="Calibri"/>
              </a:endParaRPr>
            </a:p>
          </p:txBody>
        </p:sp>
        <p:sp>
          <p:nvSpPr>
            <p:cNvPr id="5" name="TextBox 5"/>
            <p:cNvSpPr txBox="1"/>
            <p:nvPr/>
          </p:nvSpPr>
          <p:spPr>
            <a:xfrm>
              <a:off x="0" y="-57150"/>
              <a:ext cx="4816593" cy="2803877"/>
            </a:xfrm>
            <a:prstGeom prst="rect">
              <a:avLst/>
            </a:prstGeom>
          </p:spPr>
          <p:txBody>
            <a:bodyPr lIns="33867" tIns="33867" rIns="33867" bIns="33867" rtlCol="0" anchor="ctr"/>
            <a:lstStyle/>
            <a:p>
              <a:pPr algn="ctr" defTabSz="609630">
                <a:lnSpc>
                  <a:spcPts val="2239"/>
                </a:lnSpc>
              </a:pPr>
              <a:endParaRPr sz="1200">
                <a:solidFill>
                  <a:prstClr val="black"/>
                </a:solidFill>
                <a:latin typeface="Calibri"/>
              </a:endParaRPr>
            </a:p>
          </p:txBody>
        </p:sp>
      </p:grpSp>
      <p:sp>
        <p:nvSpPr>
          <p:cNvPr id="6" name="Freeform 6"/>
          <p:cNvSpPr/>
          <p:nvPr/>
        </p:nvSpPr>
        <p:spPr>
          <a:xfrm>
            <a:off x="4400468" y="5824229"/>
            <a:ext cx="2050909" cy="636151"/>
          </a:xfrm>
          <a:custGeom>
            <a:avLst/>
            <a:gdLst/>
            <a:ahLst/>
            <a:cxnLst/>
            <a:rect l="l" t="t" r="r" b="b"/>
            <a:pathLst>
              <a:path w="3076364" h="954227">
                <a:moveTo>
                  <a:pt x="0" y="0"/>
                </a:moveTo>
                <a:lnTo>
                  <a:pt x="3076364" y="0"/>
                </a:lnTo>
                <a:lnTo>
                  <a:pt x="3076364" y="954228"/>
                </a:lnTo>
                <a:lnTo>
                  <a:pt x="0" y="95422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175486" y="385696"/>
            <a:ext cx="3841029" cy="1777335"/>
          </a:xfrm>
          <a:custGeom>
            <a:avLst/>
            <a:gdLst/>
            <a:ahLst/>
            <a:cxnLst/>
            <a:rect l="l" t="t" r="r" b="b"/>
            <a:pathLst>
              <a:path w="5761543" h="2666002">
                <a:moveTo>
                  <a:pt x="0" y="0"/>
                </a:moveTo>
                <a:lnTo>
                  <a:pt x="5761544" y="0"/>
                </a:lnTo>
                <a:lnTo>
                  <a:pt x="5761544" y="2666003"/>
                </a:lnTo>
                <a:lnTo>
                  <a:pt x="0" y="2666003"/>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944516" y="5783633"/>
            <a:ext cx="671706" cy="676747"/>
          </a:xfrm>
          <a:custGeom>
            <a:avLst/>
            <a:gdLst/>
            <a:ahLst/>
            <a:cxnLst/>
            <a:rect l="l" t="t" r="r" b="b"/>
            <a:pathLst>
              <a:path w="1007559" h="1015120">
                <a:moveTo>
                  <a:pt x="0" y="0"/>
                </a:moveTo>
                <a:lnTo>
                  <a:pt x="1007559" y="0"/>
                </a:lnTo>
                <a:lnTo>
                  <a:pt x="1007559" y="1015121"/>
                </a:lnTo>
                <a:lnTo>
                  <a:pt x="0" y="1015121"/>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3130739" y="3204969"/>
            <a:ext cx="5963232" cy="1536727"/>
          </a:xfrm>
          <a:custGeom>
            <a:avLst/>
            <a:gdLst/>
            <a:ahLst/>
            <a:cxnLst/>
            <a:rect l="l" t="t" r="r" b="b"/>
            <a:pathLst>
              <a:path w="8944848" h="2305091">
                <a:moveTo>
                  <a:pt x="0" y="0"/>
                </a:moveTo>
                <a:lnTo>
                  <a:pt x="8944848" y="0"/>
                </a:lnTo>
                <a:lnTo>
                  <a:pt x="8944848" y="2305091"/>
                </a:lnTo>
                <a:lnTo>
                  <a:pt x="0" y="2305091"/>
                </a:lnTo>
                <a:lnTo>
                  <a:pt x="0" y="0"/>
                </a:lnTo>
                <a:close/>
              </a:path>
            </a:pathLst>
          </a:custGeom>
          <a:blipFill>
            <a:blip r:embed="rId7"/>
            <a:stretch>
              <a:fillRect t="-41416" b="-77214"/>
            </a:stretch>
          </a:blipFill>
        </p:spPr>
        <p:txBody>
          <a:bodyPr/>
          <a:lstStyle/>
          <a:p>
            <a:pPr defTabSz="609630"/>
            <a:endParaRPr lang="en-US" sz="1200">
              <a:solidFill>
                <a:prstClr val="black"/>
              </a:solidFill>
              <a:latin typeface="Calibri"/>
            </a:endParaRPr>
          </a:p>
        </p:txBody>
      </p:sp>
      <p:sp>
        <p:nvSpPr>
          <p:cNvPr id="10" name="TextBox 10"/>
          <p:cNvSpPr txBox="1"/>
          <p:nvPr/>
        </p:nvSpPr>
        <p:spPr>
          <a:xfrm>
            <a:off x="4361674" y="2697506"/>
            <a:ext cx="3468653" cy="690061"/>
          </a:xfrm>
          <a:prstGeom prst="rect">
            <a:avLst/>
          </a:prstGeom>
        </p:spPr>
        <p:txBody>
          <a:bodyPr lIns="0" tIns="0" rIns="0" bIns="0" rtlCol="0" anchor="t">
            <a:spAutoFit/>
          </a:bodyPr>
          <a:lstStyle/>
          <a:p>
            <a:pPr algn="ctr" defTabSz="609630">
              <a:lnSpc>
                <a:spcPts val="5880"/>
              </a:lnSpc>
              <a:spcBef>
                <a:spcPct val="0"/>
              </a:spcBef>
            </a:pPr>
            <a:r>
              <a:rPr lang="en-US" sz="4200">
                <a:solidFill>
                  <a:srgbClr val="FFFFFF"/>
                </a:solidFill>
                <a:latin typeface="Arimo"/>
                <a:ea typeface="Arimo"/>
                <a:cs typeface="Arimo"/>
                <a:sym typeface="Arimo"/>
              </a:rPr>
              <a:t>Learn more at </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7017" y="483679"/>
            <a:ext cx="10919183" cy="5022151"/>
            <a:chOff x="0" y="0"/>
            <a:chExt cx="4313751" cy="1984060"/>
          </a:xfrm>
        </p:grpSpPr>
        <p:sp>
          <p:nvSpPr>
            <p:cNvPr id="3" name="Freeform 3"/>
            <p:cNvSpPr/>
            <p:nvPr/>
          </p:nvSpPr>
          <p:spPr>
            <a:xfrm>
              <a:off x="0" y="0"/>
              <a:ext cx="4313751" cy="1984060"/>
            </a:xfrm>
            <a:custGeom>
              <a:avLst/>
              <a:gdLst/>
              <a:ahLst/>
              <a:cxnLst/>
              <a:rect l="l" t="t" r="r" b="b"/>
              <a:pathLst>
                <a:path w="4313751" h="1984060">
                  <a:moveTo>
                    <a:pt x="24107" y="0"/>
                  </a:moveTo>
                  <a:lnTo>
                    <a:pt x="4289644" y="0"/>
                  </a:lnTo>
                  <a:cubicBezTo>
                    <a:pt x="4302958" y="0"/>
                    <a:pt x="4313751" y="10793"/>
                    <a:pt x="4313751" y="24107"/>
                  </a:cubicBezTo>
                  <a:lnTo>
                    <a:pt x="4313751" y="1959953"/>
                  </a:lnTo>
                  <a:cubicBezTo>
                    <a:pt x="4313751" y="1973267"/>
                    <a:pt x="4302958" y="1984060"/>
                    <a:pt x="4289644" y="1984060"/>
                  </a:cubicBezTo>
                  <a:lnTo>
                    <a:pt x="24107" y="1984060"/>
                  </a:lnTo>
                  <a:cubicBezTo>
                    <a:pt x="10793" y="1984060"/>
                    <a:pt x="0" y="1973267"/>
                    <a:pt x="0" y="1959953"/>
                  </a:cubicBezTo>
                  <a:lnTo>
                    <a:pt x="0" y="24107"/>
                  </a:lnTo>
                  <a:cubicBezTo>
                    <a:pt x="0" y="10793"/>
                    <a:pt x="10793" y="0"/>
                    <a:pt x="24107" y="0"/>
                  </a:cubicBezTo>
                  <a:close/>
                </a:path>
              </a:pathLst>
            </a:custGeom>
            <a:solidFill>
              <a:srgbClr val="C45919">
                <a:alpha val="88627"/>
              </a:srgbClr>
            </a:solidFill>
            <a:ln w="171450" cap="rnd">
              <a:solidFill>
                <a:srgbClr val="F37021">
                  <a:alpha val="88627"/>
                </a:srgbClr>
              </a:solidFill>
              <a:prstDash val="solid"/>
              <a:round/>
            </a:ln>
          </p:spPr>
          <p:txBody>
            <a:bodyPr/>
            <a:lstStyle/>
            <a:p>
              <a:pPr defTabSz="609630"/>
              <a:endParaRPr lang="en-US" sz="1200">
                <a:solidFill>
                  <a:prstClr val="black"/>
                </a:solidFill>
                <a:latin typeface="Calibri"/>
              </a:endParaRPr>
            </a:p>
          </p:txBody>
        </p:sp>
        <p:sp>
          <p:nvSpPr>
            <p:cNvPr id="4" name="TextBox 4"/>
            <p:cNvSpPr txBox="1"/>
            <p:nvPr/>
          </p:nvSpPr>
          <p:spPr>
            <a:xfrm>
              <a:off x="0" y="-104775"/>
              <a:ext cx="4313751" cy="2088835"/>
            </a:xfrm>
            <a:prstGeom prst="rect">
              <a:avLst/>
            </a:prstGeom>
          </p:spPr>
          <p:txBody>
            <a:bodyPr lIns="33867" tIns="33867" rIns="33867" bIns="33867" rtlCol="0" anchor="ctr"/>
            <a:lstStyle/>
            <a:p>
              <a:pPr defTabSz="609630">
                <a:lnSpc>
                  <a:spcPts val="4666"/>
                </a:lnSpc>
              </a:pPr>
              <a:r>
                <a:rPr lang="en-US" sz="3333" b="1">
                  <a:solidFill>
                    <a:srgbClr val="FFFFFF">
                      <a:alpha val="88627"/>
                    </a:srgbClr>
                  </a:solidFill>
                  <a:latin typeface="Gotham Bold"/>
                  <a:ea typeface="Gotham Bold"/>
                  <a:cs typeface="Gotham Bold"/>
                  <a:sym typeface="Gotham Bold"/>
                </a:rPr>
                <a:t>References (in order cited)</a:t>
              </a:r>
            </a:p>
            <a:p>
              <a:pPr defTabSz="609630">
                <a:lnSpc>
                  <a:spcPts val="3266"/>
                </a:lnSpc>
              </a:pPr>
              <a:endParaRPr lang="en-US" sz="3333" b="1">
                <a:solidFill>
                  <a:srgbClr val="FFFFFF">
                    <a:alpha val="88627"/>
                  </a:srgbClr>
                </a:solidFill>
                <a:latin typeface="Gotham Bold"/>
                <a:ea typeface="Gotham Bold"/>
                <a:cs typeface="Gotham Bold"/>
                <a:sym typeface="Gotham Bold"/>
              </a:endParaRPr>
            </a:p>
            <a:p>
              <a:pPr defTabSz="609630">
                <a:lnSpc>
                  <a:spcPts val="2799"/>
                </a:lnSpc>
              </a:pPr>
              <a:r>
                <a:rPr lang="en-US" sz="1999">
                  <a:solidFill>
                    <a:srgbClr val="FFFFFF">
                      <a:alpha val="88627"/>
                    </a:srgbClr>
                  </a:solidFill>
                  <a:latin typeface="Gotham"/>
                  <a:ea typeface="Gotham"/>
                  <a:cs typeface="Gotham"/>
                  <a:sym typeface="Gotham"/>
                </a:rPr>
                <a:t>Crimmins, Theresa M. </a:t>
              </a:r>
              <a:r>
                <a:rPr lang="en-US" sz="1999" i="1">
                  <a:solidFill>
                    <a:srgbClr val="FFFFFF">
                      <a:alpha val="88627"/>
                    </a:srgbClr>
                  </a:solidFill>
                  <a:latin typeface="Gotham Italics"/>
                  <a:ea typeface="Gotham Italics"/>
                  <a:cs typeface="Gotham Italics"/>
                  <a:sym typeface="Gotham Italics"/>
                </a:rPr>
                <a:t>Phenology</a:t>
              </a:r>
              <a:r>
                <a:rPr lang="en-US" sz="1999">
                  <a:solidFill>
                    <a:srgbClr val="FFFFFF">
                      <a:alpha val="88627"/>
                    </a:srgbClr>
                  </a:solidFill>
                  <a:latin typeface="Gotham"/>
                  <a:ea typeface="Gotham"/>
                  <a:cs typeface="Gotham"/>
                  <a:sym typeface="Gotham"/>
                </a:rPr>
                <a:t>. Cambridge, Massachusetts : The MIT Press, 2025.</a:t>
              </a:r>
            </a:p>
            <a:p>
              <a:pPr defTabSz="609630">
                <a:lnSpc>
                  <a:spcPts val="2799"/>
                </a:lnSpc>
              </a:pPr>
              <a:endParaRPr lang="en-US" sz="1999">
                <a:solidFill>
                  <a:srgbClr val="FFFFFF">
                    <a:alpha val="88627"/>
                  </a:srgbClr>
                </a:solidFill>
                <a:latin typeface="Gotham"/>
                <a:ea typeface="Gotham"/>
                <a:cs typeface="Gotham"/>
                <a:sym typeface="Gotham"/>
              </a:endParaRPr>
            </a:p>
            <a:p>
              <a:pPr defTabSz="609630">
                <a:lnSpc>
                  <a:spcPts val="2799"/>
                </a:lnSpc>
              </a:pPr>
              <a:r>
                <a:rPr lang="en-US" sz="1999">
                  <a:solidFill>
                    <a:srgbClr val="FFFFFF">
                      <a:alpha val="88627"/>
                    </a:srgbClr>
                  </a:solidFill>
                  <a:latin typeface="Gotham"/>
                  <a:ea typeface="Gotham"/>
                  <a:cs typeface="Gotham"/>
                  <a:sym typeface="Gotham"/>
                </a:rPr>
                <a:t>IPCC, 2007: Climate Change 2007: Impacts, Adaptation and Vulnerability. Contribution of Working Group II to the Fourth Assessment Report of the Intergovernmental Panel on Climate Change, M.L. Parry, O.F. Canziani, J.P. Palutikof, P.J. van der Linden and C.E. Hanson, Eds., Cambridge University Press, Cambridge, UK, 976pp.</a:t>
              </a:r>
            </a:p>
            <a:p>
              <a:pPr defTabSz="609630">
                <a:lnSpc>
                  <a:spcPts val="3266"/>
                </a:lnSpc>
              </a:pPr>
              <a:endParaRPr lang="en-US" sz="1999">
                <a:solidFill>
                  <a:srgbClr val="FFFFFF">
                    <a:alpha val="88627"/>
                  </a:srgbClr>
                </a:solidFill>
                <a:latin typeface="Gotham"/>
                <a:ea typeface="Gotham"/>
                <a:cs typeface="Gotham"/>
                <a:sym typeface="Gotham"/>
              </a:endParaRPr>
            </a:p>
            <a:p>
              <a:pPr defTabSz="609630">
                <a:lnSpc>
                  <a:spcPts val="3266"/>
                </a:lnSpc>
              </a:pPr>
              <a:endParaRPr lang="en-US" sz="1999">
                <a:solidFill>
                  <a:srgbClr val="FFFFFF">
                    <a:alpha val="88627"/>
                  </a:srgbClr>
                </a:solidFill>
                <a:latin typeface="Gotham"/>
                <a:ea typeface="Gotham"/>
                <a:cs typeface="Gotham"/>
                <a:sym typeface="Gotham"/>
              </a:endParaRPr>
            </a:p>
            <a:p>
              <a:pPr defTabSz="609630">
                <a:lnSpc>
                  <a:spcPts val="3266"/>
                </a:lnSpc>
              </a:pPr>
              <a:r>
                <a:rPr lang="en-US" sz="2333">
                  <a:solidFill>
                    <a:srgbClr val="FFFFFF">
                      <a:alpha val="88627"/>
                    </a:srgbClr>
                  </a:solidFill>
                  <a:latin typeface="Gotham"/>
                  <a:ea typeface="Gotham"/>
                  <a:cs typeface="Gotham"/>
                  <a:sym typeface="Gotham"/>
                </a:rPr>
                <a:t>This video was created September 2025</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3716000">
                <a:moveTo>
                  <a:pt x="0" y="0"/>
                </a:moveTo>
                <a:lnTo>
                  <a:pt x="18288000" y="0"/>
                </a:lnTo>
                <a:lnTo>
                  <a:pt x="18288000" y="13716000"/>
                </a:lnTo>
                <a:lnTo>
                  <a:pt x="0" y="13716000"/>
                </a:lnTo>
                <a:lnTo>
                  <a:pt x="0" y="0"/>
                </a:lnTo>
                <a:close/>
              </a:path>
            </a:pathLst>
          </a:custGeom>
          <a:blipFill>
            <a:blip r:embed="rId3"/>
            <a:stretch>
              <a:fillRect t="-2539" b="-30795"/>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0" y="6451849"/>
            <a:ext cx="5874582" cy="258276"/>
          </a:xfrm>
          <a:prstGeom prst="rect">
            <a:avLst/>
          </a:prstGeom>
        </p:spPr>
        <p:txBody>
          <a:bodyPr lIns="0" tIns="0" rIns="0" bIns="0" rtlCol="0" anchor="t">
            <a:spAutoFit/>
          </a:bodyPr>
          <a:lstStyle/>
          <a:p>
            <a:pPr algn="ctr" defTabSz="609630">
              <a:lnSpc>
                <a:spcPts val="2239"/>
              </a:lnSpc>
              <a:spcBef>
                <a:spcPct val="0"/>
              </a:spcBef>
            </a:pPr>
            <a:r>
              <a:rPr lang="en-US" sz="1599">
                <a:solidFill>
                  <a:srgbClr val="FFFFFF"/>
                </a:solidFill>
                <a:latin typeface="Gotham"/>
                <a:ea typeface="Gotham"/>
                <a:cs typeface="Gotham"/>
                <a:sym typeface="Gotham"/>
              </a:rPr>
              <a:t>Photo: Raphael Rychetsky via Unsplash, Public Domain</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
            <a:ext cx="12192000" cy="6985001"/>
          </a:xfrm>
          <a:custGeom>
            <a:avLst/>
            <a:gdLst/>
            <a:ahLst/>
            <a:cxnLst/>
            <a:rect l="l" t="t" r="r" b="b"/>
            <a:pathLst>
              <a:path w="18288000" h="14154846">
                <a:moveTo>
                  <a:pt x="0" y="0"/>
                </a:moveTo>
                <a:lnTo>
                  <a:pt x="18288000" y="0"/>
                </a:lnTo>
                <a:lnTo>
                  <a:pt x="18288000" y="14154846"/>
                </a:lnTo>
                <a:lnTo>
                  <a:pt x="0" y="14154846"/>
                </a:lnTo>
                <a:lnTo>
                  <a:pt x="0" y="0"/>
                </a:lnTo>
                <a:close/>
              </a:path>
            </a:pathLst>
          </a:custGeom>
          <a:blipFill>
            <a:blip r:embed="rId3"/>
            <a:stretch>
              <a:fillRect t="-18457" r="-16172" b="-16641"/>
            </a:stretch>
          </a:blipFill>
        </p:spPr>
        <p:txBody>
          <a:bodyPr/>
          <a:lstStyle/>
          <a:p>
            <a:pPr defTabSz="609630"/>
            <a:endParaRPr lang="en-US" sz="1200">
              <a:solidFill>
                <a:prstClr val="black"/>
              </a:solidFill>
              <a:latin typeface="Calibri"/>
            </a:endParaRPr>
          </a:p>
        </p:txBody>
      </p:sp>
      <p:sp>
        <p:nvSpPr>
          <p:cNvPr id="3" name="TextBox 3"/>
          <p:cNvSpPr txBox="1"/>
          <p:nvPr/>
        </p:nvSpPr>
        <p:spPr>
          <a:xfrm>
            <a:off x="146308" y="6483599"/>
            <a:ext cx="6632574" cy="258276"/>
          </a:xfrm>
          <a:prstGeom prst="rect">
            <a:avLst/>
          </a:prstGeom>
        </p:spPr>
        <p:txBody>
          <a:bodyPr wrap="square" lIns="0" tIns="0" rIns="0" bIns="0" rtlCol="0" anchor="t">
            <a:spAutoFit/>
          </a:bodyPr>
          <a:lstStyle/>
          <a:p>
            <a:pPr defTabSz="609630">
              <a:lnSpc>
                <a:spcPts val="2239"/>
              </a:lnSpc>
              <a:spcBef>
                <a:spcPct val="0"/>
              </a:spcBef>
            </a:pPr>
            <a:r>
              <a:rPr lang="en-US" sz="1599" dirty="0">
                <a:solidFill>
                  <a:srgbClr val="FFFFFF"/>
                </a:solidFill>
                <a:latin typeface="Gotham"/>
                <a:ea typeface="Gotham"/>
                <a:cs typeface="Gotham"/>
                <a:sym typeface="Gotham"/>
              </a:rPr>
              <a:t>Photo: Dulcey Lima, The Morton Arboretum, CC BY-NC-SA 4.0</a:t>
            </a:r>
          </a:p>
        </p:txBody>
      </p:sp>
      <p:sp>
        <p:nvSpPr>
          <p:cNvPr id="4" name="Freeform 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t="-1" b="-18518"/>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46308" y="6411849"/>
            <a:ext cx="10239374" cy="258276"/>
          </a:xfrm>
          <a:prstGeom prst="rect">
            <a:avLst/>
          </a:prstGeom>
        </p:spPr>
        <p:txBody>
          <a:bodyPr wrap="square" lIns="0" tIns="0" rIns="0" bIns="0" rtlCol="0" anchor="t">
            <a:spAutoFit/>
          </a:bodyPr>
          <a:lstStyle/>
          <a:p>
            <a:pPr defTabSz="609630">
              <a:lnSpc>
                <a:spcPts val="2239"/>
              </a:lnSpc>
              <a:spcBef>
                <a:spcPct val="0"/>
              </a:spcBef>
            </a:pPr>
            <a:r>
              <a:rPr lang="en-US" sz="1599" dirty="0">
                <a:solidFill>
                  <a:srgbClr val="FFFFFF"/>
                </a:solidFill>
                <a:latin typeface="Gotham"/>
                <a:ea typeface="Gotham"/>
                <a:cs typeface="Gotham"/>
                <a:sym typeface="Gotham"/>
              </a:rPr>
              <a:t>Photo: Dulcey Lima, The Morton Arboretum, CC BY-NC-SA 4.0</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3927862" y="-126999"/>
            <a:ext cx="3997234" cy="3497580"/>
            <a:chOff x="0" y="0"/>
            <a:chExt cx="812800" cy="711200"/>
          </a:xfrm>
        </p:grpSpPr>
        <p:sp>
          <p:nvSpPr>
            <p:cNvPr id="3" name="Freeform 3"/>
            <p:cNvSpPr/>
            <p:nvPr/>
          </p:nvSpPr>
          <p:spPr>
            <a:xfrm rot="10642125">
              <a:off x="16753" y="-18282"/>
              <a:ext cx="811943" cy="729107"/>
            </a:xfrm>
            <a:custGeom>
              <a:avLst/>
              <a:gdLst/>
              <a:ahLst/>
              <a:cxnLst/>
              <a:rect l="l" t="t" r="r" b="b"/>
              <a:pathLst>
                <a:path w="811943" h="729107">
                  <a:moveTo>
                    <a:pt x="373322" y="729107"/>
                  </a:moveTo>
                  <a:lnTo>
                    <a:pt x="0" y="0"/>
                  </a:lnTo>
                  <a:lnTo>
                    <a:pt x="811943" y="37314"/>
                  </a:lnTo>
                  <a:lnTo>
                    <a:pt x="373322" y="729107"/>
                  </a:lnTo>
                  <a:close/>
                </a:path>
              </a:pathLst>
            </a:custGeom>
            <a:blipFill>
              <a:blip r:embed="rId3"/>
              <a:stretch>
                <a:fillRect l="-128521" t="-69277" r="-61"/>
              </a:stretch>
            </a:blipFill>
          </p:spPr>
          <p:txBody>
            <a:bodyPr/>
            <a:lstStyle/>
            <a:p>
              <a:pPr defTabSz="609630"/>
              <a:endParaRPr lang="en-US" sz="1200">
                <a:solidFill>
                  <a:prstClr val="black"/>
                </a:solidFill>
                <a:latin typeface="Calibri"/>
              </a:endParaRPr>
            </a:p>
          </p:txBody>
        </p:sp>
      </p:grpSp>
      <p:grpSp>
        <p:nvGrpSpPr>
          <p:cNvPr id="4" name="Group 4"/>
          <p:cNvGrpSpPr/>
          <p:nvPr/>
        </p:nvGrpSpPr>
        <p:grpSpPr>
          <a:xfrm rot="14357185">
            <a:off x="5707260" y="430873"/>
            <a:ext cx="3997234" cy="3497580"/>
            <a:chOff x="0" y="0"/>
            <a:chExt cx="812800" cy="711200"/>
          </a:xfrm>
        </p:grpSpPr>
        <p:sp>
          <p:nvSpPr>
            <p:cNvPr id="5" name="Freeform 5"/>
            <p:cNvSpPr/>
            <p:nvPr/>
          </p:nvSpPr>
          <p:spPr>
            <a:xfrm rot="6038847">
              <a:off x="56922" y="-109505"/>
              <a:ext cx="774044" cy="798806"/>
            </a:xfrm>
            <a:custGeom>
              <a:avLst/>
              <a:gdLst/>
              <a:ahLst/>
              <a:cxnLst/>
              <a:rect l="l" t="t" r="r" b="b"/>
              <a:pathLst>
                <a:path w="774044" h="798806">
                  <a:moveTo>
                    <a:pt x="0" y="530808"/>
                  </a:moveTo>
                  <a:lnTo>
                    <a:pt x="623867" y="0"/>
                  </a:lnTo>
                  <a:lnTo>
                    <a:pt x="774044" y="798805"/>
                  </a:lnTo>
                  <a:lnTo>
                    <a:pt x="0" y="530808"/>
                  </a:lnTo>
                  <a:close/>
                </a:path>
              </a:pathLst>
            </a:custGeom>
            <a:blipFill>
              <a:blip r:embed="rId4"/>
              <a:stretch>
                <a:fillRect l="-96820" t="-23379" r="-20555" b="-17045"/>
              </a:stretch>
            </a:blipFill>
          </p:spPr>
          <p:txBody>
            <a:bodyPr/>
            <a:lstStyle/>
            <a:p>
              <a:pPr defTabSz="609630"/>
              <a:endParaRPr lang="en-US" sz="1200">
                <a:solidFill>
                  <a:prstClr val="black"/>
                </a:solidFill>
                <a:latin typeface="Calibri"/>
              </a:endParaRPr>
            </a:p>
          </p:txBody>
        </p:sp>
      </p:grpSp>
      <p:grpSp>
        <p:nvGrpSpPr>
          <p:cNvPr id="6" name="Group 6"/>
          <p:cNvGrpSpPr/>
          <p:nvPr/>
        </p:nvGrpSpPr>
        <p:grpSpPr>
          <a:xfrm rot="17974709">
            <a:off x="5335167" y="3142822"/>
            <a:ext cx="3997234" cy="3497580"/>
            <a:chOff x="0" y="0"/>
            <a:chExt cx="812800" cy="711200"/>
          </a:xfrm>
        </p:grpSpPr>
        <p:sp>
          <p:nvSpPr>
            <p:cNvPr id="7" name="Freeform 7"/>
            <p:cNvSpPr/>
            <p:nvPr/>
          </p:nvSpPr>
          <p:spPr>
            <a:xfrm rot="2284575">
              <a:off x="187098" y="75675"/>
              <a:ext cx="758518" cy="810481"/>
            </a:xfrm>
            <a:custGeom>
              <a:avLst/>
              <a:gdLst/>
              <a:ahLst/>
              <a:cxnLst/>
              <a:rect l="l" t="t" r="r" b="b"/>
              <a:pathLst>
                <a:path w="758518" h="810481">
                  <a:moveTo>
                    <a:pt x="0" y="0"/>
                  </a:moveTo>
                  <a:lnTo>
                    <a:pt x="758518" y="309219"/>
                  </a:lnTo>
                  <a:lnTo>
                    <a:pt x="118690" y="810481"/>
                  </a:lnTo>
                  <a:lnTo>
                    <a:pt x="0" y="0"/>
                  </a:lnTo>
                  <a:close/>
                </a:path>
              </a:pathLst>
            </a:custGeom>
            <a:blipFill>
              <a:blip r:embed="rId5"/>
              <a:stretch>
                <a:fillRect l="-6018" t="-61543" r="-17890" b="-12404"/>
              </a:stretch>
            </a:blipFill>
          </p:spPr>
          <p:txBody>
            <a:bodyPr/>
            <a:lstStyle/>
            <a:p>
              <a:pPr defTabSz="609630"/>
              <a:endParaRPr lang="en-US" sz="1200">
                <a:solidFill>
                  <a:prstClr val="black"/>
                </a:solidFill>
                <a:latin typeface="Calibri"/>
              </a:endParaRPr>
            </a:p>
          </p:txBody>
        </p:sp>
      </p:grpSp>
      <p:grpSp>
        <p:nvGrpSpPr>
          <p:cNvPr id="8" name="Group 8"/>
          <p:cNvGrpSpPr/>
          <p:nvPr/>
        </p:nvGrpSpPr>
        <p:grpSpPr>
          <a:xfrm>
            <a:off x="3664851" y="3589020"/>
            <a:ext cx="3997234" cy="3497580"/>
            <a:chOff x="0" y="0"/>
            <a:chExt cx="812800" cy="711200"/>
          </a:xfrm>
        </p:grpSpPr>
        <p:sp>
          <p:nvSpPr>
            <p:cNvPr id="9" name="Freeform 9"/>
            <p:cNvSpPr/>
            <p:nvPr/>
          </p:nvSpPr>
          <p:spPr>
            <a:xfrm rot="1289655">
              <a:off x="158558" y="24730"/>
              <a:ext cx="756273" cy="810647"/>
            </a:xfrm>
            <a:custGeom>
              <a:avLst/>
              <a:gdLst/>
              <a:ahLst/>
              <a:cxnLst/>
              <a:rect l="l" t="t" r="r" b="b"/>
              <a:pathLst>
                <a:path w="756273" h="810647">
                  <a:moveTo>
                    <a:pt x="117547" y="0"/>
                  </a:moveTo>
                  <a:lnTo>
                    <a:pt x="756273" y="512831"/>
                  </a:lnTo>
                  <a:lnTo>
                    <a:pt x="0" y="810648"/>
                  </a:lnTo>
                  <a:lnTo>
                    <a:pt x="117547" y="0"/>
                  </a:lnTo>
                  <a:close/>
                </a:path>
              </a:pathLst>
            </a:custGeom>
            <a:blipFill>
              <a:blip r:embed="rId6"/>
              <a:stretch>
                <a:fillRect l="-80013" t="-26011" r="-22593"/>
              </a:stretch>
            </a:blipFill>
          </p:spPr>
          <p:txBody>
            <a:bodyPr/>
            <a:lstStyle/>
            <a:p>
              <a:pPr defTabSz="609630"/>
              <a:endParaRPr lang="en-US" sz="1200">
                <a:solidFill>
                  <a:prstClr val="black"/>
                </a:solidFill>
                <a:latin typeface="Calibri"/>
              </a:endParaRPr>
            </a:p>
          </p:txBody>
        </p:sp>
      </p:grpSp>
      <p:grpSp>
        <p:nvGrpSpPr>
          <p:cNvPr id="10" name="Group 10"/>
          <p:cNvGrpSpPr/>
          <p:nvPr/>
        </p:nvGrpSpPr>
        <p:grpSpPr>
          <a:xfrm rot="3620341">
            <a:off x="2338877" y="2583255"/>
            <a:ext cx="3997234" cy="3497580"/>
            <a:chOff x="0" y="0"/>
            <a:chExt cx="812800" cy="711200"/>
          </a:xfrm>
        </p:grpSpPr>
        <p:sp>
          <p:nvSpPr>
            <p:cNvPr id="11" name="Freeform 11"/>
            <p:cNvSpPr/>
            <p:nvPr/>
          </p:nvSpPr>
          <p:spPr>
            <a:xfrm rot="-5400000">
              <a:off x="50800" y="-50800"/>
              <a:ext cx="711200" cy="812800"/>
            </a:xfrm>
            <a:custGeom>
              <a:avLst/>
              <a:gdLst/>
              <a:ahLst/>
              <a:cxnLst/>
              <a:rect l="l" t="t" r="r" b="b"/>
              <a:pathLst>
                <a:path w="711200" h="812800">
                  <a:moveTo>
                    <a:pt x="711200" y="406400"/>
                  </a:moveTo>
                  <a:lnTo>
                    <a:pt x="0" y="812800"/>
                  </a:lnTo>
                  <a:lnTo>
                    <a:pt x="0" y="0"/>
                  </a:lnTo>
                  <a:lnTo>
                    <a:pt x="711200" y="406400"/>
                  </a:lnTo>
                  <a:close/>
                </a:path>
              </a:pathLst>
            </a:custGeom>
            <a:blipFill>
              <a:blip r:embed="rId7"/>
              <a:stretch>
                <a:fillRect l="-77553" t="-14867" r="-32908" b="-7824"/>
              </a:stretch>
            </a:blipFill>
          </p:spPr>
          <p:txBody>
            <a:bodyPr/>
            <a:lstStyle/>
            <a:p>
              <a:pPr defTabSz="609630"/>
              <a:endParaRPr lang="en-US" sz="1200">
                <a:solidFill>
                  <a:prstClr val="black"/>
                </a:solidFill>
                <a:latin typeface="Calibri"/>
              </a:endParaRPr>
            </a:p>
          </p:txBody>
        </p:sp>
      </p:grpSp>
      <p:grpSp>
        <p:nvGrpSpPr>
          <p:cNvPr id="12" name="Group 12"/>
          <p:cNvGrpSpPr/>
          <p:nvPr/>
        </p:nvGrpSpPr>
        <p:grpSpPr>
          <a:xfrm rot="7191759">
            <a:off x="852006" y="-9396"/>
            <a:ext cx="3997234" cy="3497580"/>
            <a:chOff x="0" y="0"/>
            <a:chExt cx="812800" cy="711200"/>
          </a:xfrm>
        </p:grpSpPr>
        <p:sp>
          <p:nvSpPr>
            <p:cNvPr id="13" name="Freeform 13"/>
            <p:cNvSpPr/>
            <p:nvPr/>
          </p:nvSpPr>
          <p:spPr>
            <a:xfrm rot="-7193566">
              <a:off x="-104432" y="-173956"/>
              <a:ext cx="819123" cy="706779"/>
            </a:xfrm>
            <a:custGeom>
              <a:avLst/>
              <a:gdLst/>
              <a:ahLst/>
              <a:cxnLst/>
              <a:rect l="l" t="t" r="r" b="b"/>
              <a:pathLst>
                <a:path w="819123" h="706779">
                  <a:moveTo>
                    <a:pt x="819123" y="706779"/>
                  </a:moveTo>
                  <a:lnTo>
                    <a:pt x="0" y="704665"/>
                  </a:lnTo>
                  <a:lnTo>
                    <a:pt x="405082" y="0"/>
                  </a:lnTo>
                  <a:lnTo>
                    <a:pt x="819123" y="706779"/>
                  </a:lnTo>
                  <a:close/>
                </a:path>
              </a:pathLst>
            </a:custGeom>
            <a:blipFill>
              <a:blip r:embed="rId8"/>
              <a:stretch>
                <a:fillRect l="-1" t="-59978" r="-8228" b="-27936"/>
              </a:stretch>
            </a:blipFill>
          </p:spPr>
          <p:txBody>
            <a:bodyPr/>
            <a:lstStyle/>
            <a:p>
              <a:pPr defTabSz="609630"/>
              <a:endParaRPr lang="en-US" sz="1200">
                <a:solidFill>
                  <a:prstClr val="black"/>
                </a:solidFill>
                <a:latin typeface="Calibri"/>
              </a:endParaRPr>
            </a:p>
          </p:txBody>
        </p:sp>
      </p:grpSp>
      <p:sp>
        <p:nvSpPr>
          <p:cNvPr id="14" name="Freeform 14"/>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74626" y="6140450"/>
            <a:ext cx="2678664" cy="540404"/>
          </a:xfrm>
          <a:prstGeom prst="rect">
            <a:avLst/>
          </a:prstGeom>
        </p:spPr>
        <p:txBody>
          <a:bodyPr lIns="0" tIns="0" rIns="0" bIns="0" rtlCol="0" anchor="t">
            <a:spAutoFit/>
          </a:bodyPr>
          <a:lstStyle/>
          <a:p>
            <a:pPr defTabSz="609630">
              <a:lnSpc>
                <a:spcPts val="2239"/>
              </a:lnSpc>
              <a:spcBef>
                <a:spcPct val="0"/>
              </a:spcBef>
            </a:pPr>
            <a:r>
              <a:rPr lang="en-US" sz="1599">
                <a:solidFill>
                  <a:srgbClr val="000000"/>
                </a:solidFill>
                <a:latin typeface="Gotham"/>
                <a:ea typeface="Gotham"/>
                <a:cs typeface="Gotham"/>
                <a:sym typeface="Gotham"/>
              </a:rPr>
              <a:t>Photos via Unsplash, Public Domain</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593969"/>
            <a:ext cx="12677953" cy="8451969"/>
          </a:xfrm>
          <a:custGeom>
            <a:avLst/>
            <a:gdLst/>
            <a:ahLst/>
            <a:cxnLst/>
            <a:rect l="l" t="t" r="r" b="b"/>
            <a:pathLst>
              <a:path w="19016930" h="12677953">
                <a:moveTo>
                  <a:pt x="0" y="0"/>
                </a:moveTo>
                <a:lnTo>
                  <a:pt x="19016930" y="0"/>
                </a:lnTo>
                <a:lnTo>
                  <a:pt x="19016930" y="12677953"/>
                </a:lnTo>
                <a:lnTo>
                  <a:pt x="0" y="12677953"/>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56935" y="6199742"/>
            <a:ext cx="1830271" cy="567714"/>
          </a:xfrm>
          <a:custGeom>
            <a:avLst/>
            <a:gdLst/>
            <a:ahLst/>
            <a:cxnLst/>
            <a:rect l="l" t="t" r="r" b="b"/>
            <a:pathLst>
              <a:path w="2745406" h="851571">
                <a:moveTo>
                  <a:pt x="0" y="0"/>
                </a:moveTo>
                <a:lnTo>
                  <a:pt x="2745407" y="0"/>
                </a:lnTo>
                <a:lnTo>
                  <a:pt x="2745407" y="851571"/>
                </a:lnTo>
                <a:lnTo>
                  <a:pt x="0" y="851571"/>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5" name="TextBox 5"/>
          <p:cNvSpPr txBox="1"/>
          <p:nvPr/>
        </p:nvSpPr>
        <p:spPr>
          <a:xfrm>
            <a:off x="131882" y="6438078"/>
            <a:ext cx="6207095" cy="258276"/>
          </a:xfrm>
          <a:prstGeom prst="rect">
            <a:avLst/>
          </a:prstGeom>
        </p:spPr>
        <p:txBody>
          <a:bodyPr lIns="0" tIns="0" rIns="0" bIns="0" rtlCol="0" anchor="t">
            <a:spAutoFit/>
          </a:bodyPr>
          <a:lstStyle/>
          <a:p>
            <a:pPr defTabSz="609630">
              <a:lnSpc>
                <a:spcPts val="2239"/>
              </a:lnSpc>
              <a:spcBef>
                <a:spcPct val="0"/>
              </a:spcBef>
            </a:pPr>
            <a:r>
              <a:rPr lang="en-US" sz="1599">
                <a:solidFill>
                  <a:srgbClr val="FFFFFF"/>
                </a:solidFill>
                <a:latin typeface="Gotham"/>
                <a:ea typeface="Gotham"/>
                <a:cs typeface="Gotham"/>
                <a:sym typeface="Gotham"/>
              </a:rPr>
              <a:t>Photo: Bryson Hammer via Unsplash, Public Domain </a:t>
            </a: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0" y="0"/>
            <a:ext cx="12192000" cy="7559040"/>
          </a:xfrm>
          <a:prstGeom prst="rect">
            <a:avLst/>
          </a:prstGeom>
        </p:spPr>
      </p:pic>
      <p:sp>
        <p:nvSpPr>
          <p:cNvPr id="3" name="Freeform 3"/>
          <p:cNvSpPr/>
          <p:nvPr/>
        </p:nvSpPr>
        <p:spPr>
          <a:xfrm>
            <a:off x="11397795" y="6172200"/>
            <a:ext cx="647897" cy="595256"/>
          </a:xfrm>
          <a:custGeom>
            <a:avLst/>
            <a:gdLst/>
            <a:ahLst/>
            <a:cxnLst/>
            <a:rect l="l" t="t" r="r" b="b"/>
            <a:pathLst>
              <a:path w="971846" h="892884">
                <a:moveTo>
                  <a:pt x="0" y="0"/>
                </a:moveTo>
                <a:lnTo>
                  <a:pt x="971847" y="0"/>
                </a:lnTo>
                <a:lnTo>
                  <a:pt x="971847" y="892884"/>
                </a:lnTo>
                <a:lnTo>
                  <a:pt x="0" y="892884"/>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4" name="TextBox 4"/>
          <p:cNvSpPr txBox="1"/>
          <p:nvPr/>
        </p:nvSpPr>
        <p:spPr>
          <a:xfrm>
            <a:off x="-482607" y="6507735"/>
            <a:ext cx="6578607" cy="258276"/>
          </a:xfrm>
          <a:prstGeom prst="rect">
            <a:avLst/>
          </a:prstGeom>
        </p:spPr>
        <p:txBody>
          <a:bodyPr lIns="0" tIns="0" rIns="0" bIns="0" rtlCol="0" anchor="t">
            <a:spAutoFit/>
          </a:bodyPr>
          <a:lstStyle/>
          <a:p>
            <a:pPr algn="ctr" defTabSz="609630">
              <a:lnSpc>
                <a:spcPts val="2239"/>
              </a:lnSpc>
              <a:spcBef>
                <a:spcPct val="0"/>
              </a:spcBef>
            </a:pPr>
            <a:r>
              <a:rPr lang="en-US" sz="1600">
                <a:solidFill>
                  <a:srgbClr val="FFFFFF"/>
                </a:solidFill>
                <a:latin typeface="Gotham"/>
                <a:ea typeface="Gotham"/>
                <a:cs typeface="Gotham"/>
                <a:sym typeface="Gotham"/>
              </a:rPr>
              <a:t>Credit: </a:t>
            </a:r>
            <a:r>
              <a:rPr lang="en-US" sz="1600">
                <a:solidFill>
                  <a:srgbClr val="FFFFFF"/>
                </a:solidFill>
                <a:latin typeface="Gotham"/>
                <a:ea typeface="Gotham"/>
                <a:cs typeface="Gotham"/>
                <a:sym typeface="Gotham"/>
                <a:hlinkClick r:id="rId7" tooltip="https://commons.wikimedia.org/w/index.php?title=User:Tfr000&amp;action=edit&amp;redlink=1"/>
              </a:rPr>
              <a:t>Tfr000</a:t>
            </a:r>
            <a:r>
              <a:rPr lang="en-US" sz="1600">
                <a:solidFill>
                  <a:srgbClr val="FFFFFF"/>
                </a:solidFill>
                <a:latin typeface="Gotham"/>
                <a:ea typeface="Gotham"/>
                <a:cs typeface="Gotham"/>
                <a:sym typeface="Gotham"/>
              </a:rPr>
              <a:t> via Wikimedia Commons, CC BY-SA 3.0</a:t>
            </a:r>
          </a:p>
        </p:txBody>
      </p:sp>
      <p:sp>
        <p:nvSpPr>
          <p:cNvPr id="5" name="Freeform 5"/>
          <p:cNvSpPr/>
          <p:nvPr/>
        </p:nvSpPr>
        <p:spPr>
          <a:xfrm>
            <a:off x="9768816" y="6172201"/>
            <a:ext cx="1523036" cy="472415"/>
          </a:xfrm>
          <a:custGeom>
            <a:avLst/>
            <a:gdLst/>
            <a:ahLst/>
            <a:cxnLst/>
            <a:rect l="l" t="t" r="r" b="b"/>
            <a:pathLst>
              <a:path w="2284554" h="708623">
                <a:moveTo>
                  <a:pt x="0" y="0"/>
                </a:moveTo>
                <a:lnTo>
                  <a:pt x="2284554" y="0"/>
                </a:lnTo>
                <a:lnTo>
                  <a:pt x="2284554" y="708623"/>
                </a:lnTo>
                <a:lnTo>
                  <a:pt x="0" y="708623"/>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Tree>
  </p:cSld>
  <p:clrMapOvr>
    <a:masterClrMapping/>
  </p:clrMapOvr>
  <p:transition>
    <p:fade/>
  </p:transition>
  <p:timing>
    <p:tnLst>
      <p:par>
        <p:cTn id="1" dur="indefinite" restart="never" nodeType="tmRoot">
          <p:childTnLst>
            <p:video>
              <p:cMediaNode vol="0">
                <p:cTn id="2" fill="hold" display="0">
                  <p:stCondLst>
                    <p:cond delay="indefinite"/>
                  </p:stCondLst>
                </p:cTn>
                <p:tgtEl>
                  <p:spTgt spid="2"/>
                </p:tgtEl>
              </p:cMediaNode>
            </p:video>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1176</Words>
  <Application>Microsoft Office PowerPoint</Application>
  <PresentationFormat>Widescreen</PresentationFormat>
  <Paragraphs>147</Paragraphs>
  <Slides>36</Slides>
  <Notes>32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Arimo</vt:lpstr>
      <vt:lpstr>Calibri</vt:lpstr>
      <vt:lpstr>Gotham</vt:lpstr>
      <vt:lpstr>Gotham Bold</vt:lpstr>
      <vt:lpstr>Gotham Bold Italics</vt:lpstr>
      <vt:lpstr>Gotham Italics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Erin Posthumus</dc:creator>
  <cp:lastModifiedBy>Erin Posthumus</cp:lastModifiedBy>
  <cp:revision>2</cp:revision>
  <dcterms:created xsi:type="dcterms:W3CDTF">2025-09-27T21:23:27Z</dcterms:created>
  <dcterms:modified xsi:type="dcterms:W3CDTF">2025-09-27T21:28:11Z</dcterms:modified>
</cp:coreProperties>
</file>