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rimo" panose="020B0604020202020204" charset="0"/>
      <p:regular r:id="rId38"/>
    </p:embeddedFont>
    <p:embeddedFont>
      <p:font typeface="Gotham" panose="020B0604020202020204" charset="0"/>
      <p:regular r:id="rId39"/>
    </p:embeddedFont>
    <p:embeddedFont>
      <p:font typeface="Gotham Bold" panose="020B0604020202020204" charset="0"/>
      <p:regular r:id="rId40"/>
    </p:embeddedFont>
    <p:embeddedFont>
      <p:font typeface="Gotham Bold Italics" panose="020B0604020202020204" charset="0"/>
      <p:regular r:id="rId41"/>
    </p:embeddedFont>
    <p:embeddedFont>
      <p:font typeface="Gotham Italics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93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 National Phenology Network was established in 2007.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Through the Nature’s Notebook plant and animal observation platform.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These protocols include a list of phenophases questions that ask about the phenology activity occurring on an individual plant, or observed in an animal species.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For plants, observers track the Leaves, Flowers, and Fruits of the life cycle.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For animals, observers record details about feeding, reproduction, and development.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Each of these phenophases is defined in detail, often with species-specific information to assist observers. </a:t>
            </a:r>
          </a:p>
          <a:p>
            <a:endParaRPr lang="en-US"/>
          </a:p>
          <a:p>
            <a:r>
              <a:rPr lang="en-US"/>
              <a:t>Observers indicate whether or not they see the phenophases occurring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also can answer an optional question about the intensity, or degree to which the phenophases are occurring.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USA-NPN has a variety of training resources to assist observers to use Nature’s Notebook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Including an online Observer Certification Course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printed materials such as our indepth Botany and Phenophase Primers.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All records are deposited in the National Phenology Database, which is securely maintained by the USA-NPN.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fill the need for standardized data collection on the timing of seasonal activity in plant and animals, called phenology, in the United States.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Customized raw and summarized datasets can be freely downloaded to support scientific discovery and ecosystem management decisions.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Database also supports historic and non-standard datasets such as the historic cloned lilac dataset which dates back to the 1950s.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have various measures that we take to ensure the highest quality data, including quality assurance to ensure that the data are collected in a standardized way by trained volunteers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quality control, which includes flags that are available in the data downloaded from the USA-NPN Database.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USA-NPN Phenology Visualization tool allows researchers and the public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explore patterns in the data of the National Phenology Database.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USA-NPN data products have been highlighted in Fifth National Climate Assessment, EPA Climate Indicators of the United States, and the US Global Change and Research Program’s Indicators of Climate Change.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date, over 200 published research studies have used data collected through Nature’s Notebook.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These studies have demonstrated that phenology observations improve invasive species management, warmer winters affect timing of spring leaf out in plants, daytime temperatures - rather than nighttime – trigger leafing in temperate plants, and springs are arriving earlier and the growing season is getting longer than in the past.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 can read about these studies and others on our website.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USA-NPN seeks to: enhance and support scientific discovery regarding species and ecosystem responses to changing climate and environmental conditions.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 too can become part of the USA National Phenology Network. Join Nature’s Notebook and track the seasonal timing of plants and animals where you live. 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Organize others in a local phenology program for research or outreach purposes.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Or download and explore phenological data on species of interest. We invite you to join us!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Learn more at usanpn.org.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USA-NPN seeks to:</a:t>
            </a:r>
          </a:p>
          <a:p>
            <a:r>
              <a:rPr lang="en-US"/>
              <a:t>Inform decisions in natural resource conservation and management, human health, recreation, and land use.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USA-NPN seeks to: Communicate and connect with individuals and partners to ensure that they have an improved understanding of the value of phenology and sustain long-term participation in monitoring phenology.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Nature’s Notebook is the USA-NPN’s data collection platform.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Nature’s Notebook provides scientifically vetted, standardized protocols for phenological monitoring of nearly 2000 species of plants and animals (species list available at www.usanpn.org/nn/species_search).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Partners such as the National Park Service, land trusts, Master Naturalist chapters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And University classrooms as well as professional scientists collect phenology data directly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gcb.12863" TargetMode="External"/><Relationship Id="rId2" Type="http://schemas.openxmlformats.org/officeDocument/2006/relationships/hyperlink" Target="https://doi.org/10.1002/2688-8319.1210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8/1748-9326/10/10/104008" TargetMode="External"/><Relationship Id="rId5" Type="http://schemas.openxmlformats.org/officeDocument/2006/relationships/hyperlink" Target="https://doi.org/10.1038/ncomms7911" TargetMode="External"/><Relationship Id="rId4" Type="http://schemas.openxmlformats.org/officeDocument/2006/relationships/hyperlink" Target="https://doi.org/10.1890/ES14-00433.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F2A72E-DA60-AB89-233D-B17661F07DE3}"/>
              </a:ext>
            </a:extLst>
          </p:cNvPr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7942986" h="19106017">
                <a:moveTo>
                  <a:pt x="0" y="0"/>
                </a:moveTo>
                <a:lnTo>
                  <a:pt x="27942986" y="0"/>
                </a:lnTo>
                <a:lnTo>
                  <a:pt x="27942986" y="19106017"/>
                </a:lnTo>
                <a:lnTo>
                  <a:pt x="0" y="19106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536" r="-52794" b="-6193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6691732-B28F-2970-F4C8-1B38A39CC577}"/>
              </a:ext>
            </a:extLst>
          </p:cNvPr>
          <p:cNvGrpSpPr/>
          <p:nvPr/>
        </p:nvGrpSpPr>
        <p:grpSpPr>
          <a:xfrm>
            <a:off x="962025" y="3529015"/>
            <a:ext cx="16622198" cy="4504150"/>
            <a:chOff x="0" y="0"/>
            <a:chExt cx="4377863" cy="1186278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3E1C369A-9CA8-A364-E4C9-56EC13ACAF3F}"/>
                </a:ext>
              </a:extLst>
            </p:cNvPr>
            <p:cNvSpPr/>
            <p:nvPr/>
          </p:nvSpPr>
          <p:spPr>
            <a:xfrm>
              <a:off x="0" y="0"/>
              <a:ext cx="4377863" cy="1186278"/>
            </a:xfrm>
            <a:custGeom>
              <a:avLst/>
              <a:gdLst/>
              <a:ahLst/>
              <a:cxnLst/>
              <a:rect l="l" t="t" r="r" b="b"/>
              <a:pathLst>
                <a:path w="4377863" h="1186278">
                  <a:moveTo>
                    <a:pt x="23754" y="0"/>
                  </a:moveTo>
                  <a:lnTo>
                    <a:pt x="4354109" y="0"/>
                  </a:lnTo>
                  <a:cubicBezTo>
                    <a:pt x="4360409" y="0"/>
                    <a:pt x="4366451" y="2503"/>
                    <a:pt x="4370906" y="6957"/>
                  </a:cubicBezTo>
                  <a:cubicBezTo>
                    <a:pt x="4375360" y="11412"/>
                    <a:pt x="4377863" y="17454"/>
                    <a:pt x="4377863" y="23754"/>
                  </a:cubicBezTo>
                  <a:lnTo>
                    <a:pt x="4377863" y="1162524"/>
                  </a:lnTo>
                  <a:cubicBezTo>
                    <a:pt x="4377863" y="1168824"/>
                    <a:pt x="4375360" y="1174866"/>
                    <a:pt x="4370906" y="1179321"/>
                  </a:cubicBezTo>
                  <a:cubicBezTo>
                    <a:pt x="4366451" y="1183776"/>
                    <a:pt x="4360409" y="1186278"/>
                    <a:pt x="4354109" y="1186278"/>
                  </a:cubicBezTo>
                  <a:lnTo>
                    <a:pt x="23754" y="1186278"/>
                  </a:lnTo>
                  <a:cubicBezTo>
                    <a:pt x="17454" y="1186278"/>
                    <a:pt x="11412" y="1183776"/>
                    <a:pt x="6957" y="1179321"/>
                  </a:cubicBezTo>
                  <a:cubicBezTo>
                    <a:pt x="2503" y="1174866"/>
                    <a:pt x="0" y="1168824"/>
                    <a:pt x="0" y="1162524"/>
                  </a:cubicBezTo>
                  <a:lnTo>
                    <a:pt x="0" y="23754"/>
                  </a:lnTo>
                  <a:cubicBezTo>
                    <a:pt x="0" y="17454"/>
                    <a:pt x="2503" y="11412"/>
                    <a:pt x="6957" y="6957"/>
                  </a:cubicBezTo>
                  <a:cubicBezTo>
                    <a:pt x="11412" y="2503"/>
                    <a:pt x="17454" y="0"/>
                    <a:pt x="23754" y="0"/>
                  </a:cubicBezTo>
                  <a:close/>
                </a:path>
              </a:pathLst>
            </a:custGeom>
            <a:solidFill>
              <a:srgbClr val="C45919">
                <a:alpha val="89804"/>
              </a:srgbClr>
            </a:solidFill>
            <a:ln w="171450" cap="rnd">
              <a:solidFill>
                <a:srgbClr val="F37021">
                  <a:alpha val="89804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C2A69197-52F5-A9C1-7F8E-957695F256CC}"/>
                </a:ext>
              </a:extLst>
            </p:cNvPr>
            <p:cNvSpPr txBox="1"/>
            <p:nvPr/>
          </p:nvSpPr>
          <p:spPr>
            <a:xfrm>
              <a:off x="0" y="-47625"/>
              <a:ext cx="4377863" cy="12339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9">
            <a:extLst>
              <a:ext uri="{FF2B5EF4-FFF2-40B4-BE49-F238E27FC236}">
                <a16:creationId xmlns:a16="http://schemas.microsoft.com/office/drawing/2014/main" id="{575E696B-4C35-9420-6202-F3DA9B5D431B}"/>
              </a:ext>
            </a:extLst>
          </p:cNvPr>
          <p:cNvSpPr txBox="1"/>
          <p:nvPr/>
        </p:nvSpPr>
        <p:spPr>
          <a:xfrm>
            <a:off x="481012" y="3671749"/>
            <a:ext cx="17325975" cy="404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8"/>
              </a:lnSpc>
            </a:pPr>
            <a:r>
              <a:rPr lang="en-US" sz="9284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Introduction to USA-NPN and </a:t>
            </a:r>
            <a:r>
              <a:rPr lang="en-US" sz="9284" b="1" i="1" dirty="0">
                <a:solidFill>
                  <a:srgbClr val="FFFFFF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Nature’s Notebook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4285" b="1" i="1" dirty="0">
                <a:solidFill>
                  <a:srgbClr val="FFFFFF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Nature’s Notebook</a:t>
            </a:r>
            <a:r>
              <a:rPr lang="en-US" sz="4285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 video series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4DF26967-3829-EB16-AD9E-46AD6DE6D126}"/>
              </a:ext>
            </a:extLst>
          </p:cNvPr>
          <p:cNvSpPr/>
          <p:nvPr/>
        </p:nvSpPr>
        <p:spPr>
          <a:xfrm>
            <a:off x="6600702" y="8736343"/>
            <a:ext cx="3076364" cy="954227"/>
          </a:xfrm>
          <a:custGeom>
            <a:avLst/>
            <a:gdLst/>
            <a:ahLst/>
            <a:cxnLst/>
            <a:rect l="l" t="t" r="r" b="b"/>
            <a:pathLst>
              <a:path w="3076364" h="954227">
                <a:moveTo>
                  <a:pt x="0" y="0"/>
                </a:moveTo>
                <a:lnTo>
                  <a:pt x="3076364" y="0"/>
                </a:lnTo>
                <a:lnTo>
                  <a:pt x="3076364" y="954228"/>
                </a:lnTo>
                <a:lnTo>
                  <a:pt x="0" y="954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831CFA2-EF8D-4BF0-2631-81FFC7C99D15}"/>
              </a:ext>
            </a:extLst>
          </p:cNvPr>
          <p:cNvSpPr/>
          <p:nvPr/>
        </p:nvSpPr>
        <p:spPr>
          <a:xfrm>
            <a:off x="6263228" y="578544"/>
            <a:ext cx="5761543" cy="2666002"/>
          </a:xfrm>
          <a:custGeom>
            <a:avLst/>
            <a:gdLst/>
            <a:ahLst/>
            <a:cxnLst/>
            <a:rect l="l" t="t" r="r" b="b"/>
            <a:pathLst>
              <a:path w="5761543" h="2666002">
                <a:moveTo>
                  <a:pt x="0" y="0"/>
                </a:moveTo>
                <a:lnTo>
                  <a:pt x="5761544" y="0"/>
                </a:lnTo>
                <a:lnTo>
                  <a:pt x="5761544" y="2666003"/>
                </a:lnTo>
                <a:lnTo>
                  <a:pt x="0" y="2666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A3477A2-8827-C961-9A9D-5B65AAF63111}"/>
              </a:ext>
            </a:extLst>
          </p:cNvPr>
          <p:cNvSpPr/>
          <p:nvPr/>
        </p:nvSpPr>
        <p:spPr>
          <a:xfrm>
            <a:off x="10416774" y="8675450"/>
            <a:ext cx="1007559" cy="1015120"/>
          </a:xfrm>
          <a:custGeom>
            <a:avLst/>
            <a:gdLst/>
            <a:ahLst/>
            <a:cxnLst/>
            <a:rect l="l" t="t" r="r" b="b"/>
            <a:pathLst>
              <a:path w="1007559" h="1015120">
                <a:moveTo>
                  <a:pt x="0" y="0"/>
                </a:moveTo>
                <a:lnTo>
                  <a:pt x="1007559" y="0"/>
                </a:lnTo>
                <a:lnTo>
                  <a:pt x="1007559" y="1015121"/>
                </a:lnTo>
                <a:lnTo>
                  <a:pt x="0" y="10151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4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8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Brian F Powell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74485" y="4907280"/>
            <a:ext cx="33903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10</a:t>
            </a:r>
          </a:p>
        </p:txBody>
      </p:sp>
      <p:sp>
        <p:nvSpPr>
          <p:cNvPr id="3" name="Freeform 3"/>
          <p:cNvSpPr/>
          <p:nvPr/>
        </p:nvSpPr>
        <p:spPr>
          <a:xfrm>
            <a:off x="7692990" y="41313"/>
            <a:ext cx="10104557" cy="9258300"/>
          </a:xfrm>
          <a:custGeom>
            <a:avLst/>
            <a:gdLst/>
            <a:ahLst/>
            <a:cxnLst/>
            <a:rect l="l" t="t" r="r" b="b"/>
            <a:pathLst>
              <a:path w="10104557" h="9258300">
                <a:moveTo>
                  <a:pt x="0" y="0"/>
                </a:moveTo>
                <a:lnTo>
                  <a:pt x="10104557" y="0"/>
                </a:lnTo>
                <a:lnTo>
                  <a:pt x="1010455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5879" y="3603249"/>
            <a:ext cx="6322906" cy="2722362"/>
          </a:xfrm>
          <a:custGeom>
            <a:avLst/>
            <a:gdLst/>
            <a:ahLst/>
            <a:cxnLst/>
            <a:rect l="l" t="t" r="r" b="b"/>
            <a:pathLst>
              <a:path w="6322906" h="2722362">
                <a:moveTo>
                  <a:pt x="0" y="0"/>
                </a:moveTo>
                <a:lnTo>
                  <a:pt x="6322905" y="0"/>
                </a:lnTo>
                <a:lnTo>
                  <a:pt x="6322905" y="2722362"/>
                </a:lnTo>
                <a:lnTo>
                  <a:pt x="0" y="27223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7697" y="2341374"/>
            <a:ext cx="5608005" cy="5136044"/>
          </a:xfrm>
          <a:custGeom>
            <a:avLst/>
            <a:gdLst/>
            <a:ahLst/>
            <a:cxnLst/>
            <a:rect l="l" t="t" r="r" b="b"/>
            <a:pathLst>
              <a:path w="5608005" h="5136044">
                <a:moveTo>
                  <a:pt x="0" y="0"/>
                </a:moveTo>
                <a:lnTo>
                  <a:pt x="5608006" y="0"/>
                </a:lnTo>
                <a:lnTo>
                  <a:pt x="5608006" y="5136044"/>
                </a:lnTo>
                <a:lnTo>
                  <a:pt x="0" y="5136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42006" y="1028700"/>
            <a:ext cx="4466997" cy="7675213"/>
          </a:xfrm>
          <a:custGeom>
            <a:avLst/>
            <a:gdLst/>
            <a:ahLst/>
            <a:cxnLst/>
            <a:rect l="l" t="t" r="r" b="b"/>
            <a:pathLst>
              <a:path w="4466997" h="7675213">
                <a:moveTo>
                  <a:pt x="0" y="0"/>
                </a:moveTo>
                <a:lnTo>
                  <a:pt x="4466997" y="0"/>
                </a:lnTo>
                <a:lnTo>
                  <a:pt x="4466997" y="7675213"/>
                </a:lnTo>
                <a:lnTo>
                  <a:pt x="0" y="76752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542006" y="290168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Monarch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57526" y="1602841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Milkweed #1</a:t>
            </a:r>
          </a:p>
        </p:txBody>
      </p:sp>
      <p:sp>
        <p:nvSpPr>
          <p:cNvPr id="6" name="Freeform 6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24343"/>
            <a:ext cx="4767719" cy="4776392"/>
          </a:xfrm>
          <a:custGeom>
            <a:avLst/>
            <a:gdLst/>
            <a:ahLst/>
            <a:cxnLst/>
            <a:rect l="l" t="t" r="r" b="b"/>
            <a:pathLst>
              <a:path w="4767719" h="4776392">
                <a:moveTo>
                  <a:pt x="0" y="0"/>
                </a:moveTo>
                <a:lnTo>
                  <a:pt x="4767719" y="0"/>
                </a:lnTo>
                <a:lnTo>
                  <a:pt x="4767719" y="4776393"/>
                </a:lnTo>
                <a:lnTo>
                  <a:pt x="0" y="4776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0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869623" y="3024343"/>
            <a:ext cx="4765592" cy="4764144"/>
          </a:xfrm>
          <a:custGeom>
            <a:avLst/>
            <a:gdLst/>
            <a:ahLst/>
            <a:cxnLst/>
            <a:rect l="l" t="t" r="r" b="b"/>
            <a:pathLst>
              <a:path w="4765592" h="4764144">
                <a:moveTo>
                  <a:pt x="0" y="0"/>
                </a:moveTo>
                <a:lnTo>
                  <a:pt x="4765592" y="0"/>
                </a:lnTo>
                <a:lnTo>
                  <a:pt x="4765592" y="4764145"/>
                </a:lnTo>
                <a:lnTo>
                  <a:pt x="0" y="47641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86" r="-6183" b="-618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47683" y="3024343"/>
            <a:ext cx="5140642" cy="4776392"/>
          </a:xfrm>
          <a:custGeom>
            <a:avLst/>
            <a:gdLst/>
            <a:ahLst/>
            <a:cxnLst/>
            <a:rect l="l" t="t" r="r" b="b"/>
            <a:pathLst>
              <a:path w="5140642" h="4776392">
                <a:moveTo>
                  <a:pt x="0" y="0"/>
                </a:moveTo>
                <a:lnTo>
                  <a:pt x="5140642" y="0"/>
                </a:lnTo>
                <a:lnTo>
                  <a:pt x="5140642" y="4776393"/>
                </a:lnTo>
                <a:lnTo>
                  <a:pt x="0" y="4776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037" b="-19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9674822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737373"/>
                </a:solidFill>
                <a:latin typeface="Gotham"/>
                <a:ea typeface="Gotham"/>
                <a:cs typeface="Gotham"/>
                <a:sym typeface="Gotham"/>
              </a:rPr>
              <a:t>Photos: Dulcey Lima, The Morton Arboretum, CC BY-NC-SA 4.0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51101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Leaves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18920" y="1951101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Flowers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792303" y="1951101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Fruits</a:t>
            </a:r>
          </a:p>
        </p:txBody>
      </p:sp>
      <p:sp>
        <p:nvSpPr>
          <p:cNvPr id="9" name="Freeform 9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054" y="2486991"/>
            <a:ext cx="4843365" cy="4843365"/>
          </a:xfrm>
          <a:custGeom>
            <a:avLst/>
            <a:gdLst/>
            <a:ahLst/>
            <a:cxnLst/>
            <a:rect l="l" t="t" r="r" b="b"/>
            <a:pathLst>
              <a:path w="4843365" h="4843365">
                <a:moveTo>
                  <a:pt x="0" y="0"/>
                </a:moveTo>
                <a:lnTo>
                  <a:pt x="4843365" y="0"/>
                </a:lnTo>
                <a:lnTo>
                  <a:pt x="4843365" y="4843365"/>
                </a:lnTo>
                <a:lnTo>
                  <a:pt x="0" y="4843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20958" y="2486991"/>
            <a:ext cx="4849822" cy="4843365"/>
          </a:xfrm>
          <a:custGeom>
            <a:avLst/>
            <a:gdLst/>
            <a:ahLst/>
            <a:cxnLst/>
            <a:rect l="l" t="t" r="r" b="b"/>
            <a:pathLst>
              <a:path w="4849822" h="4843365">
                <a:moveTo>
                  <a:pt x="0" y="0"/>
                </a:moveTo>
                <a:lnTo>
                  <a:pt x="4849822" y="0"/>
                </a:lnTo>
                <a:lnTo>
                  <a:pt x="4849822" y="4843365"/>
                </a:lnTo>
                <a:lnTo>
                  <a:pt x="0" y="48433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70" r="-42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89955" y="2486991"/>
            <a:ext cx="4844730" cy="4843365"/>
          </a:xfrm>
          <a:custGeom>
            <a:avLst/>
            <a:gdLst/>
            <a:ahLst/>
            <a:cxnLst/>
            <a:rect l="l" t="t" r="r" b="b"/>
            <a:pathLst>
              <a:path w="4844730" h="4843365">
                <a:moveTo>
                  <a:pt x="0" y="0"/>
                </a:moveTo>
                <a:lnTo>
                  <a:pt x="4844730" y="0"/>
                </a:lnTo>
                <a:lnTo>
                  <a:pt x="4844730" y="4843365"/>
                </a:lnTo>
                <a:lnTo>
                  <a:pt x="0" y="48433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712" b="-203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9674822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737373"/>
                </a:solidFill>
                <a:latin typeface="Gotham"/>
                <a:ea typeface="Gotham"/>
                <a:cs typeface="Gotham"/>
                <a:sym typeface="Gotham"/>
              </a:rPr>
              <a:t>Photos: Dulcey Lima, The Morton Arboretum, CC BY-NC-SA 4.0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4265" y="1517119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Feeding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24485" y="1517119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Reproduction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97869" y="1517119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Development</a:t>
            </a:r>
          </a:p>
        </p:txBody>
      </p:sp>
      <p:sp>
        <p:nvSpPr>
          <p:cNvPr id="9" name="Freeform 9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47683" y="3024343"/>
            <a:ext cx="5140642" cy="4776392"/>
          </a:xfrm>
          <a:custGeom>
            <a:avLst/>
            <a:gdLst/>
            <a:ahLst/>
            <a:cxnLst/>
            <a:rect l="l" t="t" r="r" b="b"/>
            <a:pathLst>
              <a:path w="5140642" h="4776392">
                <a:moveTo>
                  <a:pt x="0" y="0"/>
                </a:moveTo>
                <a:lnTo>
                  <a:pt x="5140642" y="0"/>
                </a:lnTo>
                <a:lnTo>
                  <a:pt x="5140642" y="4776393"/>
                </a:lnTo>
                <a:lnTo>
                  <a:pt x="0" y="4776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037" b="-19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3650" y="549219"/>
            <a:ext cx="11526399" cy="912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Common milkweed, </a:t>
            </a:r>
            <a:r>
              <a:rPr lang="en-US" sz="4299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Asclepias syriaca</a:t>
            </a:r>
          </a:p>
          <a:p>
            <a:pPr algn="l">
              <a:lnSpc>
                <a:spcPts val="6019"/>
              </a:lnSpc>
            </a:pPr>
            <a:endParaRPr lang="en-US" sz="4299" i="1">
              <a:solidFill>
                <a:srgbClr val="000000"/>
              </a:solidFill>
              <a:latin typeface="Gotham Italics"/>
              <a:ea typeface="Gotham Italics"/>
              <a:cs typeface="Gotham Italics"/>
              <a:sym typeface="Gotham Italics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Do you see Fruits?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 b="1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Phenophase Definition: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One or more fruits are visible on the plant.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For </a:t>
            </a:r>
            <a:r>
              <a:rPr lang="en-US" sz="4299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Asclepias syriaca</a:t>
            </a: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, the fruit is large and pod-like and changes from green to tan or brown and splits open to expose seeds with fluff. Do not include empty fruits that have already dropped all of their seeds.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984081" y="2059878"/>
            <a:ext cx="1108470" cy="1030416"/>
            <a:chOff x="0" y="0"/>
            <a:chExt cx="1001203" cy="9307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1203" cy="930702"/>
            </a:xfrm>
            <a:custGeom>
              <a:avLst/>
              <a:gdLst/>
              <a:ahLst/>
              <a:cxnLst/>
              <a:rect l="l" t="t" r="r" b="b"/>
              <a:pathLst>
                <a:path w="1001203" h="930702">
                  <a:moveTo>
                    <a:pt x="500601" y="0"/>
                  </a:moveTo>
                  <a:cubicBezTo>
                    <a:pt x="224127" y="0"/>
                    <a:pt x="0" y="208345"/>
                    <a:pt x="0" y="465351"/>
                  </a:cubicBezTo>
                  <a:cubicBezTo>
                    <a:pt x="0" y="722357"/>
                    <a:pt x="224127" y="930702"/>
                    <a:pt x="500601" y="930702"/>
                  </a:cubicBezTo>
                  <a:cubicBezTo>
                    <a:pt x="777076" y="930702"/>
                    <a:pt x="1001203" y="722357"/>
                    <a:pt x="1001203" y="465351"/>
                  </a:cubicBezTo>
                  <a:cubicBezTo>
                    <a:pt x="1001203" y="208345"/>
                    <a:pt x="777076" y="0"/>
                    <a:pt x="500601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10984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3863" y="39628"/>
              <a:ext cx="813477" cy="803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Yes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78300" y="2097978"/>
            <a:ext cx="953568" cy="926366"/>
            <a:chOff x="0" y="0"/>
            <a:chExt cx="836667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36667" cy="812800"/>
            </a:xfrm>
            <a:custGeom>
              <a:avLst/>
              <a:gdLst/>
              <a:ahLst/>
              <a:cxnLst/>
              <a:rect l="l" t="t" r="r" b="b"/>
              <a:pathLst>
                <a:path w="836667" h="812800">
                  <a:moveTo>
                    <a:pt x="418333" y="0"/>
                  </a:moveTo>
                  <a:cubicBezTo>
                    <a:pt x="187294" y="0"/>
                    <a:pt x="0" y="181951"/>
                    <a:pt x="0" y="406400"/>
                  </a:cubicBezTo>
                  <a:cubicBezTo>
                    <a:pt x="0" y="630849"/>
                    <a:pt x="187294" y="812800"/>
                    <a:pt x="418333" y="812800"/>
                  </a:cubicBezTo>
                  <a:cubicBezTo>
                    <a:pt x="649373" y="812800"/>
                    <a:pt x="836667" y="630849"/>
                    <a:pt x="836667" y="406400"/>
                  </a:cubicBezTo>
                  <a:cubicBezTo>
                    <a:pt x="836667" y="181951"/>
                    <a:pt x="649373" y="0"/>
                    <a:pt x="418333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8438" y="28575"/>
              <a:ext cx="67979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No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17618" y="2097978"/>
            <a:ext cx="953568" cy="926366"/>
            <a:chOff x="0" y="0"/>
            <a:chExt cx="83666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6667" cy="812800"/>
            </a:xfrm>
            <a:custGeom>
              <a:avLst/>
              <a:gdLst/>
              <a:ahLst/>
              <a:cxnLst/>
              <a:rect l="l" t="t" r="r" b="b"/>
              <a:pathLst>
                <a:path w="836667" h="812800">
                  <a:moveTo>
                    <a:pt x="418333" y="0"/>
                  </a:moveTo>
                  <a:cubicBezTo>
                    <a:pt x="187294" y="0"/>
                    <a:pt x="0" y="181951"/>
                    <a:pt x="0" y="406400"/>
                  </a:cubicBezTo>
                  <a:cubicBezTo>
                    <a:pt x="0" y="630849"/>
                    <a:pt x="187294" y="812800"/>
                    <a:pt x="418333" y="812800"/>
                  </a:cubicBezTo>
                  <a:cubicBezTo>
                    <a:pt x="649373" y="812800"/>
                    <a:pt x="836667" y="630849"/>
                    <a:pt x="836667" y="406400"/>
                  </a:cubicBezTo>
                  <a:cubicBezTo>
                    <a:pt x="836667" y="181951"/>
                    <a:pt x="649373" y="0"/>
                    <a:pt x="418333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8438" y="28575"/>
              <a:ext cx="67979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?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5574" y="3947612"/>
            <a:ext cx="8107347" cy="5310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How many fruits are present?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 b="1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Less than 3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3 to 10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11 to 100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101 to 1,000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More than 1,000</a:t>
            </a:r>
          </a:p>
        </p:txBody>
      </p:sp>
      <p:sp>
        <p:nvSpPr>
          <p:cNvPr id="3" name="Freeform 3"/>
          <p:cNvSpPr/>
          <p:nvPr/>
        </p:nvSpPr>
        <p:spPr>
          <a:xfrm>
            <a:off x="12547683" y="3024343"/>
            <a:ext cx="5140642" cy="4776392"/>
          </a:xfrm>
          <a:custGeom>
            <a:avLst/>
            <a:gdLst/>
            <a:ahLst/>
            <a:cxnLst/>
            <a:rect l="l" t="t" r="r" b="b"/>
            <a:pathLst>
              <a:path w="5140642" h="4776392">
                <a:moveTo>
                  <a:pt x="0" y="0"/>
                </a:moveTo>
                <a:lnTo>
                  <a:pt x="5140642" y="0"/>
                </a:lnTo>
                <a:lnTo>
                  <a:pt x="5140642" y="4776393"/>
                </a:lnTo>
                <a:lnTo>
                  <a:pt x="0" y="47763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037" b="-194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53650" y="549219"/>
            <a:ext cx="11526399" cy="378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Common milkweed, </a:t>
            </a:r>
            <a:r>
              <a:rPr lang="en-US" sz="4299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Asclepias syriaca</a:t>
            </a:r>
          </a:p>
          <a:p>
            <a:pPr algn="l">
              <a:lnSpc>
                <a:spcPts val="6019"/>
              </a:lnSpc>
            </a:pPr>
            <a:endParaRPr lang="en-US" sz="4299" i="1">
              <a:solidFill>
                <a:srgbClr val="000000"/>
              </a:solidFill>
              <a:latin typeface="Gotham Italics"/>
              <a:ea typeface="Gotham Italics"/>
              <a:cs typeface="Gotham Italics"/>
              <a:sym typeface="Gotham Italics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Do you see Fruits?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 b="1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 b="1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84081" y="2059878"/>
            <a:ext cx="1108470" cy="1030416"/>
            <a:chOff x="0" y="0"/>
            <a:chExt cx="1001203" cy="930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203" cy="930702"/>
            </a:xfrm>
            <a:custGeom>
              <a:avLst/>
              <a:gdLst/>
              <a:ahLst/>
              <a:cxnLst/>
              <a:rect l="l" t="t" r="r" b="b"/>
              <a:pathLst>
                <a:path w="1001203" h="930702">
                  <a:moveTo>
                    <a:pt x="500601" y="0"/>
                  </a:moveTo>
                  <a:cubicBezTo>
                    <a:pt x="224127" y="0"/>
                    <a:pt x="0" y="208345"/>
                    <a:pt x="0" y="465351"/>
                  </a:cubicBezTo>
                  <a:cubicBezTo>
                    <a:pt x="0" y="722357"/>
                    <a:pt x="224127" y="930702"/>
                    <a:pt x="500601" y="930702"/>
                  </a:cubicBezTo>
                  <a:cubicBezTo>
                    <a:pt x="777076" y="930702"/>
                    <a:pt x="1001203" y="722357"/>
                    <a:pt x="1001203" y="465351"/>
                  </a:cubicBezTo>
                  <a:cubicBezTo>
                    <a:pt x="1001203" y="208345"/>
                    <a:pt x="777076" y="0"/>
                    <a:pt x="500601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10984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3863" y="39628"/>
              <a:ext cx="813477" cy="803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Yes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78300" y="2097978"/>
            <a:ext cx="953568" cy="926366"/>
            <a:chOff x="0" y="0"/>
            <a:chExt cx="836667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6667" cy="812800"/>
            </a:xfrm>
            <a:custGeom>
              <a:avLst/>
              <a:gdLst/>
              <a:ahLst/>
              <a:cxnLst/>
              <a:rect l="l" t="t" r="r" b="b"/>
              <a:pathLst>
                <a:path w="836667" h="812800">
                  <a:moveTo>
                    <a:pt x="418333" y="0"/>
                  </a:moveTo>
                  <a:cubicBezTo>
                    <a:pt x="187294" y="0"/>
                    <a:pt x="0" y="181951"/>
                    <a:pt x="0" y="406400"/>
                  </a:cubicBezTo>
                  <a:cubicBezTo>
                    <a:pt x="0" y="630849"/>
                    <a:pt x="187294" y="812800"/>
                    <a:pt x="418333" y="812800"/>
                  </a:cubicBezTo>
                  <a:cubicBezTo>
                    <a:pt x="649373" y="812800"/>
                    <a:pt x="836667" y="630849"/>
                    <a:pt x="836667" y="406400"/>
                  </a:cubicBezTo>
                  <a:cubicBezTo>
                    <a:pt x="836667" y="181951"/>
                    <a:pt x="649373" y="0"/>
                    <a:pt x="418333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8438" y="28575"/>
              <a:ext cx="67979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No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17618" y="2097978"/>
            <a:ext cx="953568" cy="926366"/>
            <a:chOff x="0" y="0"/>
            <a:chExt cx="836667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6667" cy="812800"/>
            </a:xfrm>
            <a:custGeom>
              <a:avLst/>
              <a:gdLst/>
              <a:ahLst/>
              <a:cxnLst/>
              <a:rect l="l" t="t" r="r" b="b"/>
              <a:pathLst>
                <a:path w="836667" h="812800">
                  <a:moveTo>
                    <a:pt x="418333" y="0"/>
                  </a:moveTo>
                  <a:cubicBezTo>
                    <a:pt x="187294" y="0"/>
                    <a:pt x="0" y="181951"/>
                    <a:pt x="0" y="406400"/>
                  </a:cubicBezTo>
                  <a:cubicBezTo>
                    <a:pt x="0" y="630849"/>
                    <a:pt x="187294" y="812800"/>
                    <a:pt x="418333" y="812800"/>
                  </a:cubicBezTo>
                  <a:cubicBezTo>
                    <a:pt x="649373" y="812800"/>
                    <a:pt x="836667" y="630849"/>
                    <a:pt x="836667" y="406400"/>
                  </a:cubicBezTo>
                  <a:cubicBezTo>
                    <a:pt x="836667" y="181951"/>
                    <a:pt x="649373" y="0"/>
                    <a:pt x="418333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8438" y="28575"/>
              <a:ext cx="679792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26314" y="6182636"/>
            <a:ext cx="2472947" cy="926366"/>
            <a:chOff x="0" y="0"/>
            <a:chExt cx="2169781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69781" cy="812800"/>
            </a:xfrm>
            <a:custGeom>
              <a:avLst/>
              <a:gdLst/>
              <a:ahLst/>
              <a:cxnLst/>
              <a:rect l="l" t="t" r="r" b="b"/>
              <a:pathLst>
                <a:path w="2169781" h="812800">
                  <a:moveTo>
                    <a:pt x="1084891" y="0"/>
                  </a:moveTo>
                  <a:cubicBezTo>
                    <a:pt x="485722" y="0"/>
                    <a:pt x="0" y="181951"/>
                    <a:pt x="0" y="406400"/>
                  </a:cubicBezTo>
                  <a:cubicBezTo>
                    <a:pt x="0" y="630849"/>
                    <a:pt x="485722" y="812800"/>
                    <a:pt x="1084891" y="812800"/>
                  </a:cubicBezTo>
                  <a:cubicBezTo>
                    <a:pt x="1684059" y="812800"/>
                    <a:pt x="2169781" y="630849"/>
                    <a:pt x="2169781" y="406400"/>
                  </a:cubicBezTo>
                  <a:cubicBezTo>
                    <a:pt x="2169781" y="181951"/>
                    <a:pt x="1684059" y="0"/>
                    <a:pt x="10848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10984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3417" y="28575"/>
              <a:ext cx="1762947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736" y="1657350"/>
            <a:ext cx="9144000" cy="6972300"/>
          </a:xfrm>
          <a:custGeom>
            <a:avLst/>
            <a:gdLst/>
            <a:ahLst/>
            <a:cxnLst/>
            <a:rect l="l" t="t" r="r" b="b"/>
            <a:pathLst>
              <a:path w="9144000" h="6972300">
                <a:moveTo>
                  <a:pt x="0" y="0"/>
                </a:moveTo>
                <a:lnTo>
                  <a:pt x="9144000" y="0"/>
                </a:lnTo>
                <a:lnTo>
                  <a:pt x="91440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71855" y="2316445"/>
            <a:ext cx="9696683" cy="6596328"/>
          </a:xfrm>
          <a:custGeom>
            <a:avLst/>
            <a:gdLst/>
            <a:ahLst/>
            <a:cxnLst/>
            <a:rect l="l" t="t" r="r" b="b"/>
            <a:pathLst>
              <a:path w="9696683" h="6596328">
                <a:moveTo>
                  <a:pt x="0" y="0"/>
                </a:moveTo>
                <a:lnTo>
                  <a:pt x="9696684" y="0"/>
                </a:lnTo>
                <a:lnTo>
                  <a:pt x="9696684" y="6596328"/>
                </a:lnTo>
                <a:lnTo>
                  <a:pt x="0" y="6596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074254" y="290168"/>
            <a:ext cx="7710864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Training Resources Available</a:t>
            </a:r>
          </a:p>
        </p:txBody>
      </p:sp>
      <p:sp>
        <p:nvSpPr>
          <p:cNvPr id="5" name="Freeform 5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01839"/>
            <a:ext cx="18288000" cy="8614642"/>
          </a:xfrm>
          <a:custGeom>
            <a:avLst/>
            <a:gdLst/>
            <a:ahLst/>
            <a:cxnLst/>
            <a:rect l="l" t="t" r="r" b="b"/>
            <a:pathLst>
              <a:path w="18288000" h="8614642">
                <a:moveTo>
                  <a:pt x="0" y="0"/>
                </a:moveTo>
                <a:lnTo>
                  <a:pt x="18288000" y="0"/>
                </a:lnTo>
                <a:lnTo>
                  <a:pt x="18288000" y="8614642"/>
                </a:lnTo>
                <a:lnTo>
                  <a:pt x="0" y="8614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3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4605" y="1751095"/>
            <a:ext cx="8631159" cy="6644866"/>
          </a:xfrm>
          <a:custGeom>
            <a:avLst/>
            <a:gdLst/>
            <a:ahLst/>
            <a:cxnLst/>
            <a:rect l="l" t="t" r="r" b="b"/>
            <a:pathLst>
              <a:path w="8631159" h="6644866">
                <a:moveTo>
                  <a:pt x="0" y="0"/>
                </a:moveTo>
                <a:lnTo>
                  <a:pt x="8631159" y="0"/>
                </a:lnTo>
                <a:lnTo>
                  <a:pt x="8631159" y="6644867"/>
                </a:lnTo>
                <a:lnTo>
                  <a:pt x="0" y="66448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532" y="1751095"/>
            <a:ext cx="8629696" cy="6644866"/>
          </a:xfrm>
          <a:custGeom>
            <a:avLst/>
            <a:gdLst/>
            <a:ahLst/>
            <a:cxnLst/>
            <a:rect l="l" t="t" r="r" b="b"/>
            <a:pathLst>
              <a:path w="8629696" h="6644866">
                <a:moveTo>
                  <a:pt x="0" y="0"/>
                </a:moveTo>
                <a:lnTo>
                  <a:pt x="8629697" y="0"/>
                </a:lnTo>
                <a:lnTo>
                  <a:pt x="8629697" y="6644867"/>
                </a:lnTo>
                <a:lnTo>
                  <a:pt x="0" y="6644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120552" y="9599485"/>
            <a:ext cx="3692160" cy="415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Photos: Ellen G Denny</a:t>
            </a:r>
          </a:p>
        </p:txBody>
      </p:sp>
      <p:sp>
        <p:nvSpPr>
          <p:cNvPr id="5" name="Freeform 5"/>
          <p:cNvSpPr/>
          <p:nvPr/>
        </p:nvSpPr>
        <p:spPr>
          <a:xfrm>
            <a:off x="2669336" y="3135187"/>
            <a:ext cx="12949328" cy="4016626"/>
          </a:xfrm>
          <a:custGeom>
            <a:avLst/>
            <a:gdLst/>
            <a:ahLst/>
            <a:cxnLst/>
            <a:rect l="l" t="t" r="r" b="b"/>
            <a:pathLst>
              <a:path w="12949328" h="4016626">
                <a:moveTo>
                  <a:pt x="0" y="0"/>
                </a:moveTo>
                <a:lnTo>
                  <a:pt x="12949328" y="0"/>
                </a:lnTo>
                <a:lnTo>
                  <a:pt x="12949328" y="4016626"/>
                </a:lnTo>
                <a:lnTo>
                  <a:pt x="0" y="40166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3018" y="714862"/>
            <a:ext cx="14041964" cy="7968815"/>
          </a:xfrm>
          <a:custGeom>
            <a:avLst/>
            <a:gdLst/>
            <a:ahLst/>
            <a:cxnLst/>
            <a:rect l="l" t="t" r="r" b="b"/>
            <a:pathLst>
              <a:path w="14041964" h="7968815">
                <a:moveTo>
                  <a:pt x="0" y="0"/>
                </a:moveTo>
                <a:lnTo>
                  <a:pt x="14041964" y="0"/>
                </a:lnTo>
                <a:lnTo>
                  <a:pt x="14041964" y="7968815"/>
                </a:lnTo>
                <a:lnTo>
                  <a:pt x="0" y="7968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74485" y="4907280"/>
            <a:ext cx="339030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19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8526780"/>
          </a:xfrm>
          <a:custGeom>
            <a:avLst/>
            <a:gdLst/>
            <a:ahLst/>
            <a:cxnLst/>
            <a:rect l="l" t="t" r="r" b="b"/>
            <a:pathLst>
              <a:path w="18288000" h="8526780">
                <a:moveTo>
                  <a:pt x="0" y="0"/>
                </a:moveTo>
                <a:lnTo>
                  <a:pt x="18288000" y="0"/>
                </a:lnTo>
                <a:lnTo>
                  <a:pt x="18288000" y="8526780"/>
                </a:lnTo>
                <a:lnTo>
                  <a:pt x="0" y="8526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3409" y="0"/>
            <a:ext cx="13184897" cy="9258300"/>
          </a:xfrm>
          <a:custGeom>
            <a:avLst/>
            <a:gdLst/>
            <a:ahLst/>
            <a:cxnLst/>
            <a:rect l="l" t="t" r="r" b="b"/>
            <a:pathLst>
              <a:path w="13184897" h="9258300">
                <a:moveTo>
                  <a:pt x="0" y="0"/>
                </a:moveTo>
                <a:lnTo>
                  <a:pt x="13184897" y="0"/>
                </a:lnTo>
                <a:lnTo>
                  <a:pt x="1318489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0072" y="2019902"/>
            <a:ext cx="2907895" cy="2659935"/>
          </a:xfrm>
          <a:custGeom>
            <a:avLst/>
            <a:gdLst/>
            <a:ahLst/>
            <a:cxnLst/>
            <a:rect l="l" t="t" r="r" b="b"/>
            <a:pathLst>
              <a:path w="2907895" h="2659935">
                <a:moveTo>
                  <a:pt x="0" y="0"/>
                </a:moveTo>
                <a:lnTo>
                  <a:pt x="2907895" y="0"/>
                </a:lnTo>
                <a:lnTo>
                  <a:pt x="2907895" y="2659936"/>
                </a:lnTo>
                <a:lnTo>
                  <a:pt x="0" y="2659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7893" y="9677773"/>
            <a:ext cx="9144000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Source: Rosemartin et al. 2015, </a:t>
            </a:r>
            <a:r>
              <a:rPr lang="en-US" sz="2399" i="1">
                <a:solidFill>
                  <a:srgbClr val="000000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Nature Scientific Data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8288000" cy="10629901"/>
          </a:xfrm>
          <a:custGeom>
            <a:avLst/>
            <a:gdLst/>
            <a:ahLst/>
            <a:cxnLst/>
            <a:rect l="l" t="t" r="r" b="b"/>
            <a:pathLst>
              <a:path w="18288000" h="14630400">
                <a:moveTo>
                  <a:pt x="0" y="0"/>
                </a:moveTo>
                <a:lnTo>
                  <a:pt x="18288000" y="0"/>
                </a:lnTo>
                <a:lnTo>
                  <a:pt x="18288000" y="14630400"/>
                </a:lnTo>
                <a:lnTo>
                  <a:pt x="0" y="1463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357" b="-242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Brian F Powell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7276"/>
            <a:ext cx="18288000" cy="8739398"/>
          </a:xfrm>
          <a:custGeom>
            <a:avLst/>
            <a:gdLst/>
            <a:ahLst/>
            <a:cxnLst/>
            <a:rect l="l" t="t" r="r" b="b"/>
            <a:pathLst>
              <a:path w="18288000" h="8739398">
                <a:moveTo>
                  <a:pt x="0" y="0"/>
                </a:moveTo>
                <a:lnTo>
                  <a:pt x="18288000" y="0"/>
                </a:lnTo>
                <a:lnTo>
                  <a:pt x="18288000" y="8739399"/>
                </a:lnTo>
                <a:lnTo>
                  <a:pt x="0" y="873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1058" y="573283"/>
            <a:ext cx="10725883" cy="8419818"/>
          </a:xfrm>
          <a:custGeom>
            <a:avLst/>
            <a:gdLst/>
            <a:ahLst/>
            <a:cxnLst/>
            <a:rect l="l" t="t" r="r" b="b"/>
            <a:pathLst>
              <a:path w="10725883" h="8419818">
                <a:moveTo>
                  <a:pt x="0" y="0"/>
                </a:moveTo>
                <a:lnTo>
                  <a:pt x="10725884" y="0"/>
                </a:lnTo>
                <a:lnTo>
                  <a:pt x="10725884" y="8419818"/>
                </a:lnTo>
                <a:lnTo>
                  <a:pt x="0" y="8419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67893"/>
            <a:ext cx="18288000" cy="8520437"/>
          </a:xfrm>
          <a:custGeom>
            <a:avLst/>
            <a:gdLst/>
            <a:ahLst/>
            <a:cxnLst/>
            <a:rect l="l" t="t" r="r" b="b"/>
            <a:pathLst>
              <a:path w="18288000" h="8520437">
                <a:moveTo>
                  <a:pt x="0" y="0"/>
                </a:moveTo>
                <a:lnTo>
                  <a:pt x="18288000" y="0"/>
                </a:lnTo>
                <a:lnTo>
                  <a:pt x="18288000" y="8520437"/>
                </a:lnTo>
                <a:lnTo>
                  <a:pt x="0" y="852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6107" y="3071753"/>
            <a:ext cx="5352013" cy="4143494"/>
          </a:xfrm>
          <a:custGeom>
            <a:avLst/>
            <a:gdLst/>
            <a:ahLst/>
            <a:cxnLst/>
            <a:rect l="l" t="t" r="r" b="b"/>
            <a:pathLst>
              <a:path w="5352013" h="4143494">
                <a:moveTo>
                  <a:pt x="0" y="0"/>
                </a:moveTo>
                <a:lnTo>
                  <a:pt x="5352013" y="0"/>
                </a:lnTo>
                <a:lnTo>
                  <a:pt x="5352013" y="4143494"/>
                </a:lnTo>
                <a:lnTo>
                  <a:pt x="0" y="41434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48645" y="2631835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69454" y="3588321"/>
            <a:ext cx="6596286" cy="4967799"/>
          </a:xfrm>
          <a:custGeom>
            <a:avLst/>
            <a:gdLst/>
            <a:ahLst/>
            <a:cxnLst/>
            <a:rect l="l" t="t" r="r" b="b"/>
            <a:pathLst>
              <a:path w="6596286" h="4967799">
                <a:moveTo>
                  <a:pt x="0" y="0"/>
                </a:moveTo>
                <a:lnTo>
                  <a:pt x="6596286" y="0"/>
                </a:lnTo>
                <a:lnTo>
                  <a:pt x="6596286" y="4967799"/>
                </a:lnTo>
                <a:lnTo>
                  <a:pt x="0" y="4967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995030" y="2567146"/>
            <a:ext cx="5545134" cy="1009214"/>
          </a:xfrm>
          <a:custGeom>
            <a:avLst/>
            <a:gdLst/>
            <a:ahLst/>
            <a:cxnLst/>
            <a:rect l="l" t="t" r="r" b="b"/>
            <a:pathLst>
              <a:path w="5545134" h="1009214">
                <a:moveTo>
                  <a:pt x="0" y="0"/>
                </a:moveTo>
                <a:lnTo>
                  <a:pt x="5545134" y="0"/>
                </a:lnTo>
                <a:lnTo>
                  <a:pt x="5545134" y="1009214"/>
                </a:lnTo>
                <a:lnTo>
                  <a:pt x="0" y="1009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4528" y="3715031"/>
            <a:ext cx="7143086" cy="2904046"/>
          </a:xfrm>
          <a:custGeom>
            <a:avLst/>
            <a:gdLst/>
            <a:ahLst/>
            <a:cxnLst/>
            <a:rect l="l" t="t" r="r" b="b"/>
            <a:pathLst>
              <a:path w="7143086" h="2904046">
                <a:moveTo>
                  <a:pt x="0" y="0"/>
                </a:moveTo>
                <a:lnTo>
                  <a:pt x="7143086" y="0"/>
                </a:lnTo>
                <a:lnTo>
                  <a:pt x="7143086" y="2904046"/>
                </a:lnTo>
                <a:lnTo>
                  <a:pt x="0" y="2904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5138" y="6753505"/>
            <a:ext cx="8927628" cy="2546107"/>
          </a:xfrm>
          <a:custGeom>
            <a:avLst/>
            <a:gdLst/>
            <a:ahLst/>
            <a:cxnLst/>
            <a:rect l="l" t="t" r="r" b="b"/>
            <a:pathLst>
              <a:path w="8927628" h="2546107">
                <a:moveTo>
                  <a:pt x="0" y="0"/>
                </a:moveTo>
                <a:lnTo>
                  <a:pt x="8927628" y="0"/>
                </a:lnTo>
                <a:lnTo>
                  <a:pt x="8927628" y="2546108"/>
                </a:lnTo>
                <a:lnTo>
                  <a:pt x="0" y="2546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8996" y="133467"/>
            <a:ext cx="8379913" cy="3191285"/>
          </a:xfrm>
          <a:custGeom>
            <a:avLst/>
            <a:gdLst/>
            <a:ahLst/>
            <a:cxnLst/>
            <a:rect l="l" t="t" r="r" b="b"/>
            <a:pathLst>
              <a:path w="8379913" h="3191285">
                <a:moveTo>
                  <a:pt x="0" y="0"/>
                </a:moveTo>
                <a:lnTo>
                  <a:pt x="8379913" y="0"/>
                </a:lnTo>
                <a:lnTo>
                  <a:pt x="8379913" y="3191285"/>
                </a:lnTo>
                <a:lnTo>
                  <a:pt x="0" y="31912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66607" y="133467"/>
            <a:ext cx="8116009" cy="3458219"/>
          </a:xfrm>
          <a:custGeom>
            <a:avLst/>
            <a:gdLst/>
            <a:ahLst/>
            <a:cxnLst/>
            <a:rect l="l" t="t" r="r" b="b"/>
            <a:pathLst>
              <a:path w="8116009" h="3458219">
                <a:moveTo>
                  <a:pt x="0" y="0"/>
                </a:moveTo>
                <a:lnTo>
                  <a:pt x="8116009" y="0"/>
                </a:lnTo>
                <a:lnTo>
                  <a:pt x="8116009" y="3458220"/>
                </a:lnTo>
                <a:lnTo>
                  <a:pt x="0" y="3458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1515" y="6300692"/>
            <a:ext cx="7301100" cy="2780446"/>
          </a:xfrm>
          <a:custGeom>
            <a:avLst/>
            <a:gdLst/>
            <a:ahLst/>
            <a:cxnLst/>
            <a:rect l="l" t="t" r="r" b="b"/>
            <a:pathLst>
              <a:path w="7301100" h="2780446">
                <a:moveTo>
                  <a:pt x="0" y="0"/>
                </a:moveTo>
                <a:lnTo>
                  <a:pt x="7301101" y="0"/>
                </a:lnTo>
                <a:lnTo>
                  <a:pt x="7301101" y="2780445"/>
                </a:lnTo>
                <a:lnTo>
                  <a:pt x="0" y="27804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34907" y="3715031"/>
            <a:ext cx="7824018" cy="2585661"/>
          </a:xfrm>
          <a:custGeom>
            <a:avLst/>
            <a:gdLst/>
            <a:ahLst/>
            <a:cxnLst/>
            <a:rect l="l" t="t" r="r" b="b"/>
            <a:pathLst>
              <a:path w="7824018" h="2585661">
                <a:moveTo>
                  <a:pt x="0" y="0"/>
                </a:moveTo>
                <a:lnTo>
                  <a:pt x="7824018" y="0"/>
                </a:lnTo>
                <a:lnTo>
                  <a:pt x="7824018" y="2585661"/>
                </a:lnTo>
                <a:lnTo>
                  <a:pt x="0" y="25856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4464958" y="3760791"/>
            <a:ext cx="9358084" cy="2539901"/>
            <a:chOff x="0" y="0"/>
            <a:chExt cx="2464680" cy="6689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64681" cy="668945"/>
            </a:xfrm>
            <a:custGeom>
              <a:avLst/>
              <a:gdLst/>
              <a:ahLst/>
              <a:cxnLst/>
              <a:rect l="l" t="t" r="r" b="b"/>
              <a:pathLst>
                <a:path w="2464681" h="668945">
                  <a:moveTo>
                    <a:pt x="42192" y="0"/>
                  </a:moveTo>
                  <a:lnTo>
                    <a:pt x="2422488" y="0"/>
                  </a:lnTo>
                  <a:cubicBezTo>
                    <a:pt x="2445790" y="0"/>
                    <a:pt x="2464681" y="18890"/>
                    <a:pt x="2464681" y="42192"/>
                  </a:cubicBezTo>
                  <a:lnTo>
                    <a:pt x="2464681" y="626753"/>
                  </a:lnTo>
                  <a:cubicBezTo>
                    <a:pt x="2464681" y="650055"/>
                    <a:pt x="2445790" y="668945"/>
                    <a:pt x="2422488" y="668945"/>
                  </a:cubicBezTo>
                  <a:lnTo>
                    <a:pt x="42192" y="668945"/>
                  </a:lnTo>
                  <a:cubicBezTo>
                    <a:pt x="18890" y="668945"/>
                    <a:pt x="0" y="650055"/>
                    <a:pt x="0" y="626753"/>
                  </a:cubicBezTo>
                  <a:lnTo>
                    <a:pt x="0" y="42192"/>
                  </a:lnTo>
                  <a:cubicBezTo>
                    <a:pt x="0" y="18890"/>
                    <a:pt x="18890" y="0"/>
                    <a:pt x="42192" y="0"/>
                  </a:cubicBezTo>
                  <a:close/>
                </a:path>
              </a:pathLst>
            </a:custGeom>
            <a:solidFill>
              <a:srgbClr val="252422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95250"/>
              <a:ext cx="2464680" cy="764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Over 200 peer-reviewed publications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527359" h="13895519">
                <a:moveTo>
                  <a:pt x="0" y="0"/>
                </a:moveTo>
                <a:lnTo>
                  <a:pt x="18527359" y="0"/>
                </a:lnTo>
                <a:lnTo>
                  <a:pt x="18527359" y="13895519"/>
                </a:lnTo>
                <a:lnTo>
                  <a:pt x="0" y="138955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9" t="-3828" b="-312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73557" y="725447"/>
            <a:ext cx="14769513" cy="7389487"/>
            <a:chOff x="0" y="0"/>
            <a:chExt cx="3889913" cy="1946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9913" cy="1946202"/>
            </a:xfrm>
            <a:custGeom>
              <a:avLst/>
              <a:gdLst/>
              <a:ahLst/>
              <a:cxnLst/>
              <a:rect l="l" t="t" r="r" b="b"/>
              <a:pathLst>
                <a:path w="3889913" h="1946202">
                  <a:moveTo>
                    <a:pt x="26733" y="0"/>
                  </a:moveTo>
                  <a:lnTo>
                    <a:pt x="3863180" y="0"/>
                  </a:lnTo>
                  <a:cubicBezTo>
                    <a:pt x="3870270" y="0"/>
                    <a:pt x="3877070" y="2817"/>
                    <a:pt x="3882083" y="7830"/>
                  </a:cubicBezTo>
                  <a:cubicBezTo>
                    <a:pt x="3887096" y="12843"/>
                    <a:pt x="3889913" y="19643"/>
                    <a:pt x="3889913" y="26733"/>
                  </a:cubicBezTo>
                  <a:lnTo>
                    <a:pt x="3889913" y="1919469"/>
                  </a:lnTo>
                  <a:cubicBezTo>
                    <a:pt x="3889913" y="1934233"/>
                    <a:pt x="3877944" y="1946202"/>
                    <a:pt x="3863180" y="1946202"/>
                  </a:cubicBezTo>
                  <a:lnTo>
                    <a:pt x="26733" y="1946202"/>
                  </a:lnTo>
                  <a:cubicBezTo>
                    <a:pt x="19643" y="1946202"/>
                    <a:pt x="12843" y="1943386"/>
                    <a:pt x="7830" y="1938372"/>
                  </a:cubicBezTo>
                  <a:cubicBezTo>
                    <a:pt x="2817" y="1933359"/>
                    <a:pt x="0" y="1926559"/>
                    <a:pt x="0" y="1919469"/>
                  </a:cubicBezTo>
                  <a:lnTo>
                    <a:pt x="0" y="26733"/>
                  </a:lnTo>
                  <a:cubicBezTo>
                    <a:pt x="0" y="11969"/>
                    <a:pt x="11969" y="0"/>
                    <a:pt x="26733" y="0"/>
                  </a:cubicBezTo>
                  <a:close/>
                </a:path>
              </a:pathLst>
            </a:custGeom>
            <a:solidFill>
              <a:srgbClr val="252422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3889913" cy="2031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993128" lvl="1" indent="-496564" algn="l">
                <a:lnSpc>
                  <a:spcPts val="6439"/>
                </a:lnSpc>
                <a:buFont typeface="Arial"/>
                <a:buChar char="•"/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Improve invasive species management</a:t>
              </a:r>
            </a:p>
            <a:p>
              <a:pPr marL="993139" lvl="1" indent="-496570" algn="l">
                <a:lnSpc>
                  <a:spcPts val="6439"/>
                </a:lnSpc>
                <a:buFont typeface="Arial"/>
                <a:buChar char="•"/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Warmer winters affect timing of spring leaf out in plants</a:t>
              </a:r>
            </a:p>
            <a:p>
              <a:pPr marL="993139" lvl="1" indent="-496570" algn="l">
                <a:lnSpc>
                  <a:spcPts val="6439"/>
                </a:lnSpc>
                <a:buFont typeface="Arial"/>
                <a:buChar char="•"/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Daytime temperatures - rather than nighttime – trigger leafing in temperate plants </a:t>
              </a:r>
            </a:p>
            <a:p>
              <a:pPr marL="993139" lvl="1" indent="-496570" algn="l">
                <a:lnSpc>
                  <a:spcPts val="6439"/>
                </a:lnSpc>
                <a:buFont typeface="Arial"/>
                <a:buChar char="•"/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Springs are arriving earlier  and the growing season is getting longer than in the past</a:t>
              </a:r>
            </a:p>
            <a:p>
              <a:pPr marL="993139" lvl="1" indent="-496570" algn="l">
                <a:lnSpc>
                  <a:spcPts val="6439"/>
                </a:lnSpc>
                <a:buFont typeface="Arial"/>
                <a:buChar char="•"/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and more!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185403" y="1159075"/>
            <a:ext cx="136426" cy="5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12170" y="2865252"/>
            <a:ext cx="228203" cy="5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30778" y="4363040"/>
            <a:ext cx="233556" cy="5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94736" y="5213263"/>
            <a:ext cx="255619" cy="5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9284" y="8444330"/>
            <a:ext cx="13455050" cy="1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Source: 1: Gerst et al. 2021,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Ecological Solutions and Evidence</a:t>
            </a: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, Chapman et al. 2014,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Global Change Biology</a:t>
            </a: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; 2: Fu et al. 2015,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Global Change Biology</a:t>
            </a: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, Mazer et al. 2015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Ecosphere</a:t>
            </a: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; 3: Piao et al. 2015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Nature Communications</a:t>
            </a: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; 4: Allstadt et al. 2015 </a:t>
            </a:r>
            <a:r>
              <a:rPr lang="en-US" sz="2400" i="1">
                <a:solidFill>
                  <a:srgbClr val="FFFFF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Environmental Research Letters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70773" y="6020512"/>
            <a:ext cx="233164" cy="50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5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433" b="-23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Brian F Powell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14115" y="3118218"/>
            <a:ext cx="5557623" cy="4050563"/>
            <a:chOff x="0" y="0"/>
            <a:chExt cx="1463736" cy="10668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3736" cy="1066815"/>
            </a:xfrm>
            <a:custGeom>
              <a:avLst/>
              <a:gdLst/>
              <a:ahLst/>
              <a:cxnLst/>
              <a:rect l="l" t="t" r="r" b="b"/>
              <a:pathLst>
                <a:path w="1463736" h="1066815">
                  <a:moveTo>
                    <a:pt x="71044" y="0"/>
                  </a:moveTo>
                  <a:lnTo>
                    <a:pt x="1392692" y="0"/>
                  </a:lnTo>
                  <a:cubicBezTo>
                    <a:pt x="1411534" y="0"/>
                    <a:pt x="1429604" y="7485"/>
                    <a:pt x="1442928" y="20808"/>
                  </a:cubicBezTo>
                  <a:cubicBezTo>
                    <a:pt x="1456251" y="34132"/>
                    <a:pt x="1463736" y="52202"/>
                    <a:pt x="1463736" y="71044"/>
                  </a:cubicBezTo>
                  <a:lnTo>
                    <a:pt x="1463736" y="995771"/>
                  </a:lnTo>
                  <a:cubicBezTo>
                    <a:pt x="1463736" y="1014613"/>
                    <a:pt x="1456251" y="1032683"/>
                    <a:pt x="1442928" y="1046007"/>
                  </a:cubicBezTo>
                  <a:cubicBezTo>
                    <a:pt x="1429604" y="1059330"/>
                    <a:pt x="1411534" y="1066815"/>
                    <a:pt x="1392692" y="1066815"/>
                  </a:cubicBezTo>
                  <a:lnTo>
                    <a:pt x="71044" y="1066815"/>
                  </a:lnTo>
                  <a:cubicBezTo>
                    <a:pt x="31808" y="1066815"/>
                    <a:pt x="0" y="1035007"/>
                    <a:pt x="0" y="995771"/>
                  </a:cubicBezTo>
                  <a:lnTo>
                    <a:pt x="0" y="71044"/>
                  </a:lnTo>
                  <a:cubicBezTo>
                    <a:pt x="0" y="52202"/>
                    <a:pt x="7485" y="34132"/>
                    <a:pt x="20808" y="20808"/>
                  </a:cubicBezTo>
                  <a:cubicBezTo>
                    <a:pt x="34132" y="7485"/>
                    <a:pt x="52202" y="0"/>
                    <a:pt x="71044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1463736" cy="1152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Phenology: The timing of seasonal activities in plants and animals 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2577" y="198713"/>
            <a:ext cx="7920582" cy="9889575"/>
          </a:xfrm>
          <a:custGeom>
            <a:avLst/>
            <a:gdLst/>
            <a:ahLst/>
            <a:cxnLst/>
            <a:rect l="l" t="t" r="r" b="b"/>
            <a:pathLst>
              <a:path w="7920582" h="9889575">
                <a:moveTo>
                  <a:pt x="0" y="0"/>
                </a:moveTo>
                <a:lnTo>
                  <a:pt x="7920582" y="0"/>
                </a:lnTo>
                <a:lnTo>
                  <a:pt x="7920582" y="9889574"/>
                </a:lnTo>
                <a:lnTo>
                  <a:pt x="0" y="9889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00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867671" y="2014345"/>
            <a:ext cx="5607426" cy="89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usanpn.org/news</a:t>
            </a:r>
          </a:p>
        </p:txBody>
      </p:sp>
      <p:sp>
        <p:nvSpPr>
          <p:cNvPr id="4" name="Freeform 4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15800">
                <a:moveTo>
                  <a:pt x="0" y="0"/>
                </a:moveTo>
                <a:lnTo>
                  <a:pt x="18288000" y="0"/>
                </a:lnTo>
                <a:lnTo>
                  <a:pt x="18288000" y="12115800"/>
                </a:lnTo>
                <a:lnTo>
                  <a:pt x="0" y="1211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7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480286" y="328402"/>
            <a:ext cx="5205749" cy="4410244"/>
            <a:chOff x="0" y="0"/>
            <a:chExt cx="1371061" cy="11615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061" cy="1161546"/>
            </a:xfrm>
            <a:custGeom>
              <a:avLst/>
              <a:gdLst/>
              <a:ahLst/>
              <a:cxnLst/>
              <a:rect l="l" t="t" r="r" b="b"/>
              <a:pathLst>
                <a:path w="1371061" h="1161546">
                  <a:moveTo>
                    <a:pt x="75847" y="0"/>
                  </a:moveTo>
                  <a:lnTo>
                    <a:pt x="1295215" y="0"/>
                  </a:lnTo>
                  <a:cubicBezTo>
                    <a:pt x="1315331" y="0"/>
                    <a:pt x="1334623" y="7991"/>
                    <a:pt x="1348847" y="22215"/>
                  </a:cubicBezTo>
                  <a:cubicBezTo>
                    <a:pt x="1363070" y="36439"/>
                    <a:pt x="1371061" y="55731"/>
                    <a:pt x="1371061" y="75847"/>
                  </a:cubicBezTo>
                  <a:lnTo>
                    <a:pt x="1371061" y="1085699"/>
                  </a:lnTo>
                  <a:cubicBezTo>
                    <a:pt x="1371061" y="1127588"/>
                    <a:pt x="1337104" y="1161546"/>
                    <a:pt x="1295215" y="1161546"/>
                  </a:cubicBezTo>
                  <a:lnTo>
                    <a:pt x="75847" y="1161546"/>
                  </a:lnTo>
                  <a:cubicBezTo>
                    <a:pt x="33958" y="1161546"/>
                    <a:pt x="0" y="1127588"/>
                    <a:pt x="0" y="1085699"/>
                  </a:cubicBezTo>
                  <a:lnTo>
                    <a:pt x="0" y="75847"/>
                  </a:lnTo>
                  <a:cubicBezTo>
                    <a:pt x="0" y="33958"/>
                    <a:pt x="33958" y="0"/>
                    <a:pt x="75847" y="0"/>
                  </a:cubicBezTo>
                  <a:close/>
                </a:path>
              </a:pathLst>
            </a:custGeom>
            <a:solidFill>
              <a:srgbClr val="252422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371061" cy="1256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Become a backyard observer in </a:t>
              </a:r>
              <a:r>
                <a:rPr lang="en-US" sz="4799" i="1">
                  <a:solidFill>
                    <a:srgbClr val="FFFFFF">
                      <a:alpha val="80000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Nature’s Notebook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34" b="-93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90582" y="5143500"/>
            <a:ext cx="4779014" cy="3117706"/>
            <a:chOff x="0" y="0"/>
            <a:chExt cx="1258670" cy="821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8670" cy="821124"/>
            </a:xfrm>
            <a:custGeom>
              <a:avLst/>
              <a:gdLst/>
              <a:ahLst/>
              <a:cxnLst/>
              <a:rect l="l" t="t" r="r" b="b"/>
              <a:pathLst>
                <a:path w="1258670" h="821124">
                  <a:moveTo>
                    <a:pt x="82619" y="0"/>
                  </a:moveTo>
                  <a:lnTo>
                    <a:pt x="1176051" y="0"/>
                  </a:lnTo>
                  <a:cubicBezTo>
                    <a:pt x="1197963" y="0"/>
                    <a:pt x="1218978" y="8704"/>
                    <a:pt x="1234472" y="24199"/>
                  </a:cubicBezTo>
                  <a:cubicBezTo>
                    <a:pt x="1249966" y="39693"/>
                    <a:pt x="1258670" y="60707"/>
                    <a:pt x="1258670" y="82619"/>
                  </a:cubicBezTo>
                  <a:lnTo>
                    <a:pt x="1258670" y="738505"/>
                  </a:lnTo>
                  <a:cubicBezTo>
                    <a:pt x="1258670" y="784134"/>
                    <a:pt x="1221681" y="821124"/>
                    <a:pt x="1176051" y="821124"/>
                  </a:cubicBezTo>
                  <a:lnTo>
                    <a:pt x="82619" y="821124"/>
                  </a:lnTo>
                  <a:cubicBezTo>
                    <a:pt x="60707" y="821124"/>
                    <a:pt x="39693" y="812420"/>
                    <a:pt x="24199" y="796926"/>
                  </a:cubicBezTo>
                  <a:cubicBezTo>
                    <a:pt x="8704" y="781432"/>
                    <a:pt x="0" y="760417"/>
                    <a:pt x="0" y="738505"/>
                  </a:cubicBezTo>
                  <a:lnTo>
                    <a:pt x="0" y="82619"/>
                  </a:lnTo>
                  <a:cubicBezTo>
                    <a:pt x="0" y="36990"/>
                    <a:pt x="36990" y="0"/>
                    <a:pt x="82619" y="0"/>
                  </a:cubicBezTo>
                  <a:close/>
                </a:path>
              </a:pathLst>
            </a:custGeom>
            <a:solidFill>
              <a:srgbClr val="252422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258670" cy="916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Start a Local Phenology Program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2674" y="472142"/>
            <a:ext cx="8343367" cy="4484560"/>
          </a:xfrm>
          <a:custGeom>
            <a:avLst/>
            <a:gdLst/>
            <a:ahLst/>
            <a:cxnLst/>
            <a:rect l="l" t="t" r="r" b="b"/>
            <a:pathLst>
              <a:path w="8343367" h="4484560">
                <a:moveTo>
                  <a:pt x="0" y="0"/>
                </a:moveTo>
                <a:lnTo>
                  <a:pt x="8343366" y="0"/>
                </a:lnTo>
                <a:lnTo>
                  <a:pt x="8343366" y="4484560"/>
                </a:lnTo>
                <a:lnTo>
                  <a:pt x="0" y="4484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996110" y="285388"/>
            <a:ext cx="6962131" cy="7800130"/>
          </a:xfrm>
          <a:custGeom>
            <a:avLst/>
            <a:gdLst/>
            <a:ahLst/>
            <a:cxnLst/>
            <a:rect l="l" t="t" r="r" b="b"/>
            <a:pathLst>
              <a:path w="6962131" h="7800130">
                <a:moveTo>
                  <a:pt x="0" y="0"/>
                </a:moveTo>
                <a:lnTo>
                  <a:pt x="6962132" y="0"/>
                </a:lnTo>
                <a:lnTo>
                  <a:pt x="6962132" y="7800131"/>
                </a:lnTo>
                <a:lnTo>
                  <a:pt x="0" y="78001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5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7633" y="5459169"/>
            <a:ext cx="8153448" cy="4382478"/>
          </a:xfrm>
          <a:custGeom>
            <a:avLst/>
            <a:gdLst/>
            <a:ahLst/>
            <a:cxnLst/>
            <a:rect l="l" t="t" r="r" b="b"/>
            <a:pathLst>
              <a:path w="8153448" h="4382478">
                <a:moveTo>
                  <a:pt x="0" y="0"/>
                </a:moveTo>
                <a:lnTo>
                  <a:pt x="8153448" y="0"/>
                </a:lnTo>
                <a:lnTo>
                  <a:pt x="8153448" y="4382478"/>
                </a:lnTo>
                <a:lnTo>
                  <a:pt x="0" y="43824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541125" y="3175414"/>
            <a:ext cx="5205749" cy="3562576"/>
            <a:chOff x="0" y="0"/>
            <a:chExt cx="1371061" cy="9382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1061" cy="938292"/>
            </a:xfrm>
            <a:custGeom>
              <a:avLst/>
              <a:gdLst/>
              <a:ahLst/>
              <a:cxnLst/>
              <a:rect l="l" t="t" r="r" b="b"/>
              <a:pathLst>
                <a:path w="1371061" h="938292">
                  <a:moveTo>
                    <a:pt x="75847" y="0"/>
                  </a:moveTo>
                  <a:lnTo>
                    <a:pt x="1295215" y="0"/>
                  </a:lnTo>
                  <a:cubicBezTo>
                    <a:pt x="1315331" y="0"/>
                    <a:pt x="1334623" y="7991"/>
                    <a:pt x="1348847" y="22215"/>
                  </a:cubicBezTo>
                  <a:cubicBezTo>
                    <a:pt x="1363070" y="36439"/>
                    <a:pt x="1371061" y="55731"/>
                    <a:pt x="1371061" y="75847"/>
                  </a:cubicBezTo>
                  <a:lnTo>
                    <a:pt x="1371061" y="862445"/>
                  </a:lnTo>
                  <a:cubicBezTo>
                    <a:pt x="1371061" y="904334"/>
                    <a:pt x="1337104" y="938292"/>
                    <a:pt x="1295215" y="938292"/>
                  </a:cubicBezTo>
                  <a:lnTo>
                    <a:pt x="75847" y="938292"/>
                  </a:lnTo>
                  <a:cubicBezTo>
                    <a:pt x="33958" y="938292"/>
                    <a:pt x="0" y="904334"/>
                    <a:pt x="0" y="862445"/>
                  </a:cubicBezTo>
                  <a:lnTo>
                    <a:pt x="0" y="75847"/>
                  </a:lnTo>
                  <a:cubicBezTo>
                    <a:pt x="0" y="33958"/>
                    <a:pt x="33958" y="0"/>
                    <a:pt x="75847" y="0"/>
                  </a:cubicBezTo>
                  <a:close/>
                </a:path>
              </a:pathLst>
            </a:custGeom>
            <a:solidFill>
              <a:srgbClr val="252422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1371061" cy="1033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19"/>
                </a:lnSpc>
              </a:pPr>
              <a:r>
                <a:rPr lang="en-US" sz="47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Download and explore </a:t>
              </a:r>
              <a:r>
                <a:rPr lang="en-US" sz="4799" i="1">
                  <a:solidFill>
                    <a:srgbClr val="FFFFFF">
                      <a:alpha val="80000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Nature’s Notebook data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18288000" cy="10645970"/>
          </a:xfrm>
          <a:custGeom>
            <a:avLst/>
            <a:gdLst/>
            <a:ahLst/>
            <a:cxnLst/>
            <a:rect l="l" t="t" r="r" b="b"/>
            <a:pathLst>
              <a:path w="23850416" h="16307722">
                <a:moveTo>
                  <a:pt x="0" y="0"/>
                </a:moveTo>
                <a:lnTo>
                  <a:pt x="23850416" y="0"/>
                </a:lnTo>
                <a:lnTo>
                  <a:pt x="23850416" y="16307722"/>
                </a:lnTo>
                <a:lnTo>
                  <a:pt x="0" y="16307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" r="-28407" b="-531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" y="-647699"/>
            <a:ext cx="18288000" cy="11179370"/>
            <a:chOff x="0" y="0"/>
            <a:chExt cx="4816593" cy="27467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46727"/>
            </a:xfrm>
            <a:custGeom>
              <a:avLst/>
              <a:gdLst/>
              <a:ahLst/>
              <a:cxnLst/>
              <a:rect l="l" t="t" r="r" b="b"/>
              <a:pathLst>
                <a:path w="4816592" h="2746727">
                  <a:moveTo>
                    <a:pt x="0" y="0"/>
                  </a:moveTo>
                  <a:lnTo>
                    <a:pt x="4816592" y="0"/>
                  </a:lnTo>
                  <a:lnTo>
                    <a:pt x="4816592" y="2746727"/>
                  </a:lnTo>
                  <a:lnTo>
                    <a:pt x="0" y="2746727"/>
                  </a:lnTo>
                  <a:close/>
                </a:path>
              </a:pathLst>
            </a:custGeom>
            <a:solidFill>
              <a:srgbClr val="231F20">
                <a:alpha val="4274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2803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00702" y="8736343"/>
            <a:ext cx="3076364" cy="954227"/>
          </a:xfrm>
          <a:custGeom>
            <a:avLst/>
            <a:gdLst/>
            <a:ahLst/>
            <a:cxnLst/>
            <a:rect l="l" t="t" r="r" b="b"/>
            <a:pathLst>
              <a:path w="3076364" h="954227">
                <a:moveTo>
                  <a:pt x="0" y="0"/>
                </a:moveTo>
                <a:lnTo>
                  <a:pt x="3076364" y="0"/>
                </a:lnTo>
                <a:lnTo>
                  <a:pt x="3076364" y="954228"/>
                </a:lnTo>
                <a:lnTo>
                  <a:pt x="0" y="954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63228" y="578544"/>
            <a:ext cx="5761543" cy="2666002"/>
          </a:xfrm>
          <a:custGeom>
            <a:avLst/>
            <a:gdLst/>
            <a:ahLst/>
            <a:cxnLst/>
            <a:rect l="l" t="t" r="r" b="b"/>
            <a:pathLst>
              <a:path w="5761543" h="2666002">
                <a:moveTo>
                  <a:pt x="0" y="0"/>
                </a:moveTo>
                <a:lnTo>
                  <a:pt x="5761544" y="0"/>
                </a:lnTo>
                <a:lnTo>
                  <a:pt x="5761544" y="2666003"/>
                </a:lnTo>
                <a:lnTo>
                  <a:pt x="0" y="2666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416774" y="8675450"/>
            <a:ext cx="1007559" cy="1015120"/>
          </a:xfrm>
          <a:custGeom>
            <a:avLst/>
            <a:gdLst/>
            <a:ahLst/>
            <a:cxnLst/>
            <a:rect l="l" t="t" r="r" b="b"/>
            <a:pathLst>
              <a:path w="1007559" h="1015120">
                <a:moveTo>
                  <a:pt x="0" y="0"/>
                </a:moveTo>
                <a:lnTo>
                  <a:pt x="1007559" y="0"/>
                </a:lnTo>
                <a:lnTo>
                  <a:pt x="1007559" y="1015121"/>
                </a:lnTo>
                <a:lnTo>
                  <a:pt x="0" y="10151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696108" y="4807453"/>
            <a:ext cx="8944848" cy="2305091"/>
          </a:xfrm>
          <a:custGeom>
            <a:avLst/>
            <a:gdLst/>
            <a:ahLst/>
            <a:cxnLst/>
            <a:rect l="l" t="t" r="r" b="b"/>
            <a:pathLst>
              <a:path w="8944848" h="2305091">
                <a:moveTo>
                  <a:pt x="0" y="0"/>
                </a:moveTo>
                <a:lnTo>
                  <a:pt x="8944848" y="0"/>
                </a:lnTo>
                <a:lnTo>
                  <a:pt x="8944848" y="2305091"/>
                </a:lnTo>
                <a:lnTo>
                  <a:pt x="0" y="23050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416" b="-772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542511" y="4046259"/>
            <a:ext cx="5202979" cy="109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Learn more at 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5844" y="139067"/>
            <a:ext cx="17075295" cy="10008865"/>
            <a:chOff x="0" y="0"/>
            <a:chExt cx="4497197" cy="2636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7197" cy="2636080"/>
            </a:xfrm>
            <a:custGeom>
              <a:avLst/>
              <a:gdLst/>
              <a:ahLst/>
              <a:cxnLst/>
              <a:rect l="l" t="t" r="r" b="b"/>
              <a:pathLst>
                <a:path w="4497197" h="2636080">
                  <a:moveTo>
                    <a:pt x="23123" y="0"/>
                  </a:moveTo>
                  <a:lnTo>
                    <a:pt x="4474073" y="0"/>
                  </a:lnTo>
                  <a:cubicBezTo>
                    <a:pt x="4486844" y="0"/>
                    <a:pt x="4497197" y="10353"/>
                    <a:pt x="4497197" y="23123"/>
                  </a:cubicBezTo>
                  <a:lnTo>
                    <a:pt x="4497197" y="2612956"/>
                  </a:lnTo>
                  <a:cubicBezTo>
                    <a:pt x="4497197" y="2625727"/>
                    <a:pt x="4486844" y="2636080"/>
                    <a:pt x="4474073" y="2636080"/>
                  </a:cubicBezTo>
                  <a:lnTo>
                    <a:pt x="23123" y="2636080"/>
                  </a:lnTo>
                  <a:cubicBezTo>
                    <a:pt x="16991" y="2636080"/>
                    <a:pt x="11109" y="2633644"/>
                    <a:pt x="6773" y="2629307"/>
                  </a:cubicBezTo>
                  <a:cubicBezTo>
                    <a:pt x="2436" y="2624971"/>
                    <a:pt x="0" y="2619089"/>
                    <a:pt x="0" y="2612956"/>
                  </a:cubicBezTo>
                  <a:lnTo>
                    <a:pt x="0" y="23123"/>
                  </a:lnTo>
                  <a:cubicBezTo>
                    <a:pt x="0" y="16991"/>
                    <a:pt x="2436" y="11109"/>
                    <a:pt x="6773" y="6773"/>
                  </a:cubicBezTo>
                  <a:cubicBezTo>
                    <a:pt x="11109" y="2436"/>
                    <a:pt x="16991" y="0"/>
                    <a:pt x="23123" y="0"/>
                  </a:cubicBezTo>
                  <a:close/>
                </a:path>
              </a:pathLst>
            </a:custGeom>
            <a:solidFill>
              <a:srgbClr val="C45919">
                <a:alpha val="88627"/>
              </a:srgbClr>
            </a:solidFill>
            <a:ln w="171450" cap="rnd">
              <a:solidFill>
                <a:srgbClr val="F37021">
                  <a:alpha val="88627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4497197" cy="27408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999"/>
                </a:lnSpc>
              </a:pPr>
              <a:r>
                <a:rPr lang="en-US" sz="4999" b="1" dirty="0">
                  <a:solidFill>
                    <a:srgbClr val="FFFFFF">
                      <a:alpha val="88627"/>
                    </a:srgbClr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References (in order cited)</a:t>
              </a:r>
            </a:p>
            <a:p>
              <a:pPr algn="l">
                <a:lnSpc>
                  <a:spcPts val="3219"/>
                </a:lnSpc>
              </a:pPr>
              <a:r>
                <a:rPr lang="en-US" sz="2299" dirty="0" err="1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Rosemartin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, A, Denny, E, Weltzin, J et al. 2015. Lilac and honeysuckle phenology data 1956–2014.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Nature Scientific Data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. doi.org/10.1038/sdata.2015.38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Gerst, KL, Crimmins, TM, Posthumus, EE, et al. 2021. The USA National Phenology Network's Buffelgrass Green-up Forecast map products.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Ecological Solutions and Evidence 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e12109. doi.org/10.1002/2688-8319.12109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  <a:hlinkClick r:id="rId2" tooltip="https://doi.org/10.1002/2688-8319.12109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Chapman, DS, Haynes, T, Beal, S, et al. 2014. Phenology predicts the native and invasive range limits of common ragweed.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Global Change Biology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 20(1):192–202.doi.org/10.1111/gcb.12380.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Fu, Y, Piao, S, </a:t>
              </a:r>
              <a:r>
                <a:rPr lang="en-US" sz="2299" dirty="0" err="1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Vitasse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, Y, et al. 2015. Increased heat requirement for leaf flushing in temperate woody species over 1980-2012: effects of chilling, precipitation and insolation.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Global Change Biology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. doi.org/10.1111/gcb.12863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  <a:hlinkClick r:id="rId3" tooltip="https://doi.org/10.1111/gcb.12863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Mazer, SJ, Gerst, KL, Matthews, ER, et al. 2015. Species-specific phenological responses to winter temperature and precipitation in a water-limited ecosystem.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Ecosphere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 6 (6). doi.org/10.1890/ES14-00433.1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  <a:hlinkClick r:id="rId4" tooltip="https://doi.org/10.1890/ES14-00433.1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Piao, S, Tan, J, Chen, A, et al. 2015. Leaf onset in the northern hemisphere triggered by daytime temperature.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Nature Communications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 6. doi.org/10.1038/ncomms7911</a:t>
              </a:r>
            </a:p>
            <a:p>
              <a:pPr algn="l">
                <a:lnSpc>
                  <a:spcPts val="3219"/>
                </a:lnSpc>
              </a:pP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  <a:hlinkClick r:id="rId5" tooltip="https://doi.org/10.1038/ncomms7911"/>
              </a:endParaRPr>
            </a:p>
            <a:p>
              <a:pPr algn="l">
                <a:lnSpc>
                  <a:spcPts val="3219"/>
                </a:lnSpc>
              </a:pPr>
              <a:r>
                <a:rPr lang="en-US" sz="2299" dirty="0" err="1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Allstadt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, AJ, </a:t>
              </a:r>
              <a:r>
                <a:rPr lang="en-US" sz="2299" dirty="0" err="1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Vavrus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, SL, Heglund, PJ, et al. 2015. Spring plant phenology and false springs in the conterminous US during the 21st century. </a:t>
              </a:r>
              <a:r>
                <a:rPr lang="en-US" sz="2299" i="1" dirty="0">
                  <a:solidFill>
                    <a:srgbClr val="FFFFFF">
                      <a:alpha val="88627"/>
                    </a:srgbClr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Environmental Research Letters</a:t>
              </a:r>
              <a:r>
                <a:rPr lang="en-US" sz="22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 10. doi.org/10.1088/1748-9326/10/10/104008</a:t>
              </a:r>
              <a:endParaRPr lang="en-US" sz="2299" dirty="0">
                <a:solidFill>
                  <a:srgbClr val="FFFFFF">
                    <a:alpha val="88627"/>
                  </a:srgbClr>
                </a:solidFill>
                <a:latin typeface="Gotham"/>
                <a:ea typeface="Gotham"/>
                <a:cs typeface="Gotham"/>
                <a:sym typeface="Gotham"/>
                <a:hlinkClick r:id="rId6" tooltip="https://doi.org/10.1088/1748-9326/10/10/104008"/>
              </a:endParaRPr>
            </a:p>
            <a:p>
              <a:pPr algn="l">
                <a:lnSpc>
                  <a:spcPts val="4899"/>
                </a:lnSpc>
              </a:pPr>
              <a:r>
                <a:rPr lang="en-US" sz="3499" dirty="0">
                  <a:solidFill>
                    <a:srgbClr val="FFFFFF">
                      <a:alpha val="88627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This video was created September 2025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7417" y="-1"/>
            <a:ext cx="19795417" cy="10287001"/>
          </a:xfrm>
          <a:custGeom>
            <a:avLst/>
            <a:gdLst/>
            <a:ahLst/>
            <a:cxnLst/>
            <a:rect l="l" t="t" r="r" b="b"/>
            <a:pathLst>
              <a:path w="19795417" h="13106216">
                <a:moveTo>
                  <a:pt x="0" y="0"/>
                </a:moveTo>
                <a:lnTo>
                  <a:pt x="19795417" y="0"/>
                </a:lnTo>
                <a:lnTo>
                  <a:pt x="19795417" y="13106216"/>
                </a:lnTo>
                <a:lnTo>
                  <a:pt x="0" y="13106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070" b="-1333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608400" y="563342"/>
            <a:ext cx="8263338" cy="5025983"/>
            <a:chOff x="0" y="0"/>
            <a:chExt cx="2176352" cy="13237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76352" cy="1323716"/>
            </a:xfrm>
            <a:custGeom>
              <a:avLst/>
              <a:gdLst/>
              <a:ahLst/>
              <a:cxnLst/>
              <a:rect l="l" t="t" r="r" b="b"/>
              <a:pathLst>
                <a:path w="2176352" h="1323716">
                  <a:moveTo>
                    <a:pt x="47782" y="0"/>
                  </a:moveTo>
                  <a:lnTo>
                    <a:pt x="2128570" y="0"/>
                  </a:lnTo>
                  <a:cubicBezTo>
                    <a:pt x="2141243" y="0"/>
                    <a:pt x="2153397" y="5034"/>
                    <a:pt x="2162357" y="13995"/>
                  </a:cubicBezTo>
                  <a:cubicBezTo>
                    <a:pt x="2171318" y="22956"/>
                    <a:pt x="2176352" y="35109"/>
                    <a:pt x="2176352" y="47782"/>
                  </a:cubicBezTo>
                  <a:lnTo>
                    <a:pt x="2176352" y="1275934"/>
                  </a:lnTo>
                  <a:cubicBezTo>
                    <a:pt x="2176352" y="1288606"/>
                    <a:pt x="2171318" y="1300760"/>
                    <a:pt x="2162357" y="1309721"/>
                  </a:cubicBezTo>
                  <a:cubicBezTo>
                    <a:pt x="2153397" y="1318681"/>
                    <a:pt x="2141243" y="1323716"/>
                    <a:pt x="2128570" y="1323716"/>
                  </a:cubicBezTo>
                  <a:lnTo>
                    <a:pt x="47782" y="1323716"/>
                  </a:lnTo>
                  <a:cubicBezTo>
                    <a:pt x="35109" y="1323716"/>
                    <a:pt x="22956" y="1318681"/>
                    <a:pt x="13995" y="1309721"/>
                  </a:cubicBezTo>
                  <a:cubicBezTo>
                    <a:pt x="5034" y="1300760"/>
                    <a:pt x="0" y="1288606"/>
                    <a:pt x="0" y="1275934"/>
                  </a:cubicBezTo>
                  <a:lnTo>
                    <a:pt x="0" y="47782"/>
                  </a:lnTo>
                  <a:cubicBezTo>
                    <a:pt x="0" y="35109"/>
                    <a:pt x="5034" y="22956"/>
                    <a:pt x="13995" y="13995"/>
                  </a:cubicBezTo>
                  <a:cubicBezTo>
                    <a:pt x="22956" y="5034"/>
                    <a:pt x="35109" y="0"/>
                    <a:pt x="47782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176352" cy="1409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Enhance and support scientific discovery regarding species and ecosystem responses to changing climate and environmental conditions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Brian F Powell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114300"/>
            <a:ext cx="18364201" cy="10401300"/>
          </a:xfrm>
          <a:custGeom>
            <a:avLst/>
            <a:gdLst/>
            <a:ahLst/>
            <a:cxnLst/>
            <a:rect l="l" t="t" r="r" b="b"/>
            <a:pathLst>
              <a:path w="20276083" h="27034777">
                <a:moveTo>
                  <a:pt x="0" y="0"/>
                </a:moveTo>
                <a:lnTo>
                  <a:pt x="20276083" y="0"/>
                </a:lnTo>
                <a:lnTo>
                  <a:pt x="20276083" y="27034777"/>
                </a:lnTo>
                <a:lnTo>
                  <a:pt x="0" y="270347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51" t="-105668" r="-3819" b="-586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47443" y="383709"/>
            <a:ext cx="7624295" cy="5025982"/>
            <a:chOff x="0" y="0"/>
            <a:chExt cx="2008045" cy="1323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08045" cy="1323715"/>
            </a:xfrm>
            <a:custGeom>
              <a:avLst/>
              <a:gdLst/>
              <a:ahLst/>
              <a:cxnLst/>
              <a:rect l="l" t="t" r="r" b="b"/>
              <a:pathLst>
                <a:path w="2008045" h="1323715">
                  <a:moveTo>
                    <a:pt x="51787" y="0"/>
                  </a:moveTo>
                  <a:lnTo>
                    <a:pt x="1956258" y="0"/>
                  </a:lnTo>
                  <a:cubicBezTo>
                    <a:pt x="1969993" y="0"/>
                    <a:pt x="1983165" y="5456"/>
                    <a:pt x="1992877" y="15168"/>
                  </a:cubicBezTo>
                  <a:cubicBezTo>
                    <a:pt x="2002589" y="24880"/>
                    <a:pt x="2008045" y="38052"/>
                    <a:pt x="2008045" y="51787"/>
                  </a:cubicBezTo>
                  <a:lnTo>
                    <a:pt x="2008045" y="1271929"/>
                  </a:lnTo>
                  <a:cubicBezTo>
                    <a:pt x="2008045" y="1285663"/>
                    <a:pt x="2002589" y="1298835"/>
                    <a:pt x="1992877" y="1308547"/>
                  </a:cubicBezTo>
                  <a:cubicBezTo>
                    <a:pt x="1983165" y="1318259"/>
                    <a:pt x="1969993" y="1323715"/>
                    <a:pt x="1956258" y="1323715"/>
                  </a:cubicBezTo>
                  <a:lnTo>
                    <a:pt x="51787" y="1323715"/>
                  </a:lnTo>
                  <a:cubicBezTo>
                    <a:pt x="38052" y="1323715"/>
                    <a:pt x="24880" y="1318259"/>
                    <a:pt x="15168" y="1308547"/>
                  </a:cubicBezTo>
                  <a:cubicBezTo>
                    <a:pt x="5456" y="1298835"/>
                    <a:pt x="0" y="1285663"/>
                    <a:pt x="0" y="1271929"/>
                  </a:cubicBezTo>
                  <a:lnTo>
                    <a:pt x="0" y="51787"/>
                  </a:lnTo>
                  <a:cubicBezTo>
                    <a:pt x="0" y="38052"/>
                    <a:pt x="5456" y="24880"/>
                    <a:pt x="15168" y="15168"/>
                  </a:cubicBezTo>
                  <a:cubicBezTo>
                    <a:pt x="24880" y="5456"/>
                    <a:pt x="38052" y="0"/>
                    <a:pt x="5178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008045" cy="1409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Inform decisions in natural resource conservation and management, human health, recreation, and land use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USFWS, CC BY-NC-SA 4.0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800" y="0"/>
            <a:ext cx="18592800" cy="10287000"/>
          </a:xfrm>
          <a:custGeom>
            <a:avLst/>
            <a:gdLst/>
            <a:ahLst/>
            <a:cxnLst/>
            <a:rect l="l" t="t" r="r" b="b"/>
            <a:pathLst>
              <a:path w="20121788" h="15091341">
                <a:moveTo>
                  <a:pt x="0" y="0"/>
                </a:moveTo>
                <a:lnTo>
                  <a:pt x="20121788" y="0"/>
                </a:lnTo>
                <a:lnTo>
                  <a:pt x="20121788" y="15091341"/>
                </a:lnTo>
                <a:lnTo>
                  <a:pt x="0" y="1509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79" t="-16354" r="-2045" b="-30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47443" y="383709"/>
            <a:ext cx="7624295" cy="7455013"/>
            <a:chOff x="0" y="0"/>
            <a:chExt cx="2008045" cy="19634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08045" cy="1963460"/>
            </a:xfrm>
            <a:custGeom>
              <a:avLst/>
              <a:gdLst/>
              <a:ahLst/>
              <a:cxnLst/>
              <a:rect l="l" t="t" r="r" b="b"/>
              <a:pathLst>
                <a:path w="2008045" h="1963460">
                  <a:moveTo>
                    <a:pt x="51787" y="0"/>
                  </a:moveTo>
                  <a:lnTo>
                    <a:pt x="1956258" y="0"/>
                  </a:lnTo>
                  <a:cubicBezTo>
                    <a:pt x="1969993" y="0"/>
                    <a:pt x="1983165" y="5456"/>
                    <a:pt x="1992877" y="15168"/>
                  </a:cubicBezTo>
                  <a:cubicBezTo>
                    <a:pt x="2002589" y="24880"/>
                    <a:pt x="2008045" y="38052"/>
                    <a:pt x="2008045" y="51787"/>
                  </a:cubicBezTo>
                  <a:lnTo>
                    <a:pt x="2008045" y="1911673"/>
                  </a:lnTo>
                  <a:cubicBezTo>
                    <a:pt x="2008045" y="1925408"/>
                    <a:pt x="2002589" y="1938580"/>
                    <a:pt x="1992877" y="1948292"/>
                  </a:cubicBezTo>
                  <a:cubicBezTo>
                    <a:pt x="1983165" y="1958004"/>
                    <a:pt x="1969993" y="1963460"/>
                    <a:pt x="1956258" y="1963460"/>
                  </a:cubicBezTo>
                  <a:lnTo>
                    <a:pt x="51787" y="1963460"/>
                  </a:lnTo>
                  <a:cubicBezTo>
                    <a:pt x="38052" y="1963460"/>
                    <a:pt x="24880" y="1958004"/>
                    <a:pt x="15168" y="1948292"/>
                  </a:cubicBezTo>
                  <a:cubicBezTo>
                    <a:pt x="5456" y="1938580"/>
                    <a:pt x="0" y="1925408"/>
                    <a:pt x="0" y="1911673"/>
                  </a:cubicBezTo>
                  <a:lnTo>
                    <a:pt x="0" y="51787"/>
                  </a:lnTo>
                  <a:cubicBezTo>
                    <a:pt x="0" y="38052"/>
                    <a:pt x="5456" y="24880"/>
                    <a:pt x="15168" y="15168"/>
                  </a:cubicBezTo>
                  <a:cubicBezTo>
                    <a:pt x="24880" y="5456"/>
                    <a:pt x="38052" y="0"/>
                    <a:pt x="51787" y="0"/>
                  </a:cubicBez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2008045" cy="204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FFFFFF">
                      <a:alpha val="80000"/>
                    </a:srgbClr>
                  </a:solidFill>
                  <a:latin typeface="Gotham"/>
                  <a:ea typeface="Gotham"/>
                  <a:cs typeface="Gotham"/>
                  <a:sym typeface="Gotham"/>
                </a:rPr>
                <a:t>Communicate and connect with individuals and partners to ensure that they have an improved understanding of the value of phenology and sustain long-term participation in monitoring phenology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CC BY-NC-SA 4.0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5073" y="2282816"/>
            <a:ext cx="13288339" cy="5721368"/>
          </a:xfrm>
          <a:custGeom>
            <a:avLst/>
            <a:gdLst/>
            <a:ahLst/>
            <a:cxnLst/>
            <a:rect l="l" t="t" r="r" b="b"/>
            <a:pathLst>
              <a:path w="13288339" h="5721368">
                <a:moveTo>
                  <a:pt x="0" y="0"/>
                </a:moveTo>
                <a:lnTo>
                  <a:pt x="13288339" y="0"/>
                </a:lnTo>
                <a:lnTo>
                  <a:pt x="13288339" y="5721368"/>
                </a:lnTo>
                <a:lnTo>
                  <a:pt x="0" y="5721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96692" y="9258300"/>
            <a:ext cx="971846" cy="892884"/>
          </a:xfrm>
          <a:custGeom>
            <a:avLst/>
            <a:gdLst/>
            <a:ahLst/>
            <a:cxnLst/>
            <a:rect l="l" t="t" r="r" b="b"/>
            <a:pathLst>
              <a:path w="971846" h="892884">
                <a:moveTo>
                  <a:pt x="0" y="0"/>
                </a:moveTo>
                <a:lnTo>
                  <a:pt x="971847" y="0"/>
                </a:lnTo>
                <a:lnTo>
                  <a:pt x="971847" y="892884"/>
                </a:lnTo>
                <a:lnTo>
                  <a:pt x="0" y="89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185403" y="9299613"/>
            <a:ext cx="2745406" cy="851571"/>
          </a:xfrm>
          <a:custGeom>
            <a:avLst/>
            <a:gdLst/>
            <a:ahLst/>
            <a:cxnLst/>
            <a:rect l="l" t="t" r="r" b="b"/>
            <a:pathLst>
              <a:path w="2745406" h="851571">
                <a:moveTo>
                  <a:pt x="0" y="0"/>
                </a:moveTo>
                <a:lnTo>
                  <a:pt x="2745407" y="0"/>
                </a:lnTo>
                <a:lnTo>
                  <a:pt x="2745407" y="851571"/>
                </a:lnTo>
                <a:lnTo>
                  <a:pt x="0" y="851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8871" y="1028700"/>
            <a:ext cx="5608005" cy="5136044"/>
          </a:xfrm>
          <a:custGeom>
            <a:avLst/>
            <a:gdLst/>
            <a:ahLst/>
            <a:cxnLst/>
            <a:rect l="l" t="t" r="r" b="b"/>
            <a:pathLst>
              <a:path w="5608005" h="5136044">
                <a:moveTo>
                  <a:pt x="0" y="0"/>
                </a:moveTo>
                <a:lnTo>
                  <a:pt x="5608005" y="0"/>
                </a:lnTo>
                <a:lnTo>
                  <a:pt x="5608005" y="5136044"/>
                </a:lnTo>
                <a:lnTo>
                  <a:pt x="0" y="5136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92303" y="1028700"/>
            <a:ext cx="4466997" cy="7675213"/>
          </a:xfrm>
          <a:custGeom>
            <a:avLst/>
            <a:gdLst/>
            <a:ahLst/>
            <a:cxnLst/>
            <a:rect l="l" t="t" r="r" b="b"/>
            <a:pathLst>
              <a:path w="4466997" h="7675213">
                <a:moveTo>
                  <a:pt x="0" y="0"/>
                </a:moveTo>
                <a:lnTo>
                  <a:pt x="4466997" y="0"/>
                </a:lnTo>
                <a:lnTo>
                  <a:pt x="4466997" y="7675213"/>
                </a:lnTo>
                <a:lnTo>
                  <a:pt x="0" y="7675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792303" y="290168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Monarch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90168"/>
            <a:ext cx="4466997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Milkweed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81067" y="299693"/>
            <a:ext cx="4925865" cy="208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Nearly 2,000 species of plants and animals</a:t>
            </a:r>
          </a:p>
        </p:txBody>
      </p:sp>
      <p:sp>
        <p:nvSpPr>
          <p:cNvPr id="8" name="Freeform 8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42876" y="9677773"/>
            <a:ext cx="6538192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Lasclay via Unsplash, Public Domain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093292" h="13412273">
                <a:moveTo>
                  <a:pt x="0" y="0"/>
                </a:moveTo>
                <a:lnTo>
                  <a:pt x="20093292" y="0"/>
                </a:lnTo>
                <a:lnTo>
                  <a:pt x="20093292" y="13412273"/>
                </a:lnTo>
                <a:lnTo>
                  <a:pt x="0" y="13412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1" t="-30380" r="-9872" b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031362" y="9258300"/>
            <a:ext cx="840377" cy="772096"/>
          </a:xfrm>
          <a:custGeom>
            <a:avLst/>
            <a:gdLst/>
            <a:ahLst/>
            <a:cxnLst/>
            <a:rect l="l" t="t" r="r" b="b"/>
            <a:pathLst>
              <a:path w="840377" h="772096">
                <a:moveTo>
                  <a:pt x="0" y="0"/>
                </a:moveTo>
                <a:lnTo>
                  <a:pt x="840377" y="0"/>
                </a:lnTo>
                <a:lnTo>
                  <a:pt x="840377" y="772096"/>
                </a:lnTo>
                <a:lnTo>
                  <a:pt x="0" y="772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59851" y="9267825"/>
            <a:ext cx="2499908" cy="775422"/>
          </a:xfrm>
          <a:custGeom>
            <a:avLst/>
            <a:gdLst/>
            <a:ahLst/>
            <a:cxnLst/>
            <a:rect l="l" t="t" r="r" b="b"/>
            <a:pathLst>
              <a:path w="2499908" h="775422">
                <a:moveTo>
                  <a:pt x="0" y="0"/>
                </a:moveTo>
                <a:lnTo>
                  <a:pt x="2499908" y="0"/>
                </a:lnTo>
                <a:lnTo>
                  <a:pt x="2499908" y="775422"/>
                </a:lnTo>
                <a:lnTo>
                  <a:pt x="0" y="775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2876" y="9677773"/>
            <a:ext cx="5147438" cy="405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Photo: NPS, CC BY-NC-SA 4.0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1454</Words>
  <Application>Microsoft Office PowerPoint</Application>
  <PresentationFormat>Custom</PresentationFormat>
  <Paragraphs>192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Gotham Bold Italics</vt:lpstr>
      <vt:lpstr>Gotham Bold</vt:lpstr>
      <vt:lpstr>Arial</vt:lpstr>
      <vt:lpstr>Arimo</vt:lpstr>
      <vt:lpstr>Gotham Italics</vt:lpstr>
      <vt:lpstr>Calibri</vt:lpstr>
      <vt:lpstr>Gotham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 Video: Introduction to USA-NPN and NN</dc:title>
  <cp:lastModifiedBy>Erin Posthumus</cp:lastModifiedBy>
  <cp:revision>3</cp:revision>
  <dcterms:created xsi:type="dcterms:W3CDTF">2006-08-16T00:00:00Z</dcterms:created>
  <dcterms:modified xsi:type="dcterms:W3CDTF">2025-09-28T18:23:10Z</dcterms:modified>
  <dc:identifier>DAGymz0Ogh0</dc:identifier>
</cp:coreProperties>
</file>