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Arimo" panose="020B0604020202020204" charset="0"/>
      <p:regular r:id="rId34"/>
    </p:embeddedFont>
    <p:embeddedFont>
      <p:font typeface="Frutiger Condensed Bold" panose="020B0604020202020204" charset="0"/>
      <p:regular r:id="rId35"/>
    </p:embeddedFont>
    <p:embeddedFont>
      <p:font typeface="Gotham" panose="020B0604020202020204" charset="0"/>
      <p:regular r:id="rId36"/>
    </p:embeddedFont>
    <p:embeddedFont>
      <p:font typeface="Gotham Bold" panose="020B0604020202020204" charset="0"/>
      <p:regular r:id="rId37"/>
    </p:embeddedFont>
    <p:embeddedFont>
      <p:font typeface="Gotham Bold Italics" panose="020B0604020202020204" charset="0"/>
      <p:regular r:id="rId38"/>
    </p:embeddedFont>
    <p:embeddedFont>
      <p:font typeface="Gotham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7" d="100"/>
          <a:sy n="27" d="100"/>
        </p:scale>
        <p:origin x="3210" y="13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Phenology is the study of recurring plant and animal life cycle stages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Starting in the mid-18th century, western science approaches were used to understand phenology. French entomologist René de Réaumur established that plants must be exposed to a particular amount of warmth to flower.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Starting in the mid-18th century, western science approaches were used to understand phenology. French entomologist René de Réaumur established that plants must be exposed to a particular amount of warmth to flower.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mid-19th century, Franklin Hough of the Smithsonian Institute coordinated historical phenology collection by volunteer observers all across the Eastern 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Around this same time, the term ‘phenology’ was brought into the lexicon, coined by botanist Charles Morren to refer to the study of recurring seasonal cycles of plants and animals. The word phenology is derived from the Greek “phaino”, meaning to show, bring to light, or appear.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Around this same time, the term ‘phenology’ was brought into the lexicon, coined by botanist Charles Morren to refer to the study of recurring seasonal cycles of plants and animals. The word phenology is derived from the Greek “phaino”, meaning to show, bring to light, or appear.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Around this same time, the term ‘phenology’ was brought into the lexicon, coined by botanist Charles Morren to refer to the study of recurring seasonal cycles of plants and animals. The word phenology is derived from the Greek “phaino”, meaning to show, bring to light, or appear.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Several early western naturalists paid careful attention to phenological happenings. </a:t>
            </a:r>
          </a:p>
          <a:p>
            <a:r>
              <a:rPr lang="en-US"/>
              <a:t>Thomas Jefferson kept detailed records of crops at his home in Monticello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Several early western naturalists paid careful attention to phenological happenings. </a:t>
            </a:r>
          </a:p>
          <a:p>
            <a:r>
              <a:rPr lang="en-US"/>
              <a:t>Thomas Jefferson kept detailed records of crops at his home in Monticello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Henry David Thoreau wrote detailed records of plant phenology at Walden pond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Aldo Leopold and later, his daughter Nina Leopold Bradley, recorded detailed records at The Shack in Wisconsin of plant and animal phenology, including arrival times of migratory birds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Phenology, the study of the timing of plant and animal seasonal cycles, can be observed by anyone who has an interest in nature. Phenology has a rich and deep history.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Aldo Leopold and later, his daughter Nina Leopold Bradley, recorded detailed records at The Shack in Wisconsin of plant and animal phenology, including arrival times of migratory birds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Lucy Templeton, a columnist with the Knoxville Sentinel newspaper in Knoxville, TN wrote a weekly column called the "Country Calendar" between the 1930s and 1970s that included her observations of seasonal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can learn a lot from these carefully kept records of seasonal cycles. For example, scientists have compared Thoreau’s observations of flowering plants that he recorded in his journals in the 1840s to the same species at Walden pond in recent years. They found that, on average, species are flowering about 7 days earlier than they did in Thoreau’s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a number of potential reasons for this, including the rise in annual temperature due to climate change and the influence of the urban heat island in proximity to Walden Pond. However, the important thing to note is that without his valuable dataset, we would not have information about what happened in the past.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recent decades, more and more volunteer scientists are becoming involved in tracking phenology.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can learn a lot from data collected by volunteer scientists, as shown in this graph depicting change in the center of bird abundance for 305 widespread species over the last 50 years. These data were collected by volunteer scientists through the Audubon Christmas Bird Count. We can see that the center of abundance has moved 40 miles north over the last 50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Volunteer science, also called citizen science, is becoming increasingly prevalent in the peer-reviewed literature. There was dramatic growth between 1997 and 2014 in the number of publications featuring citizen science (Follett and Strezov 2015), including dozens featuring Nature’s Notebook data!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Data collected by volunteers are extremely useful. Authors of a study published (by Cooper et al in Plos One) in 2014 found the “Quality of data collected by volunteers, on a project-by-project basis, has generally been found as reliable as the data collected by professionals.”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great value in these volunteer efforts as well; volunteers contribute an estimated 2 and a half billion dollars each year to biodiversity research (Theobald et al 2015).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too can track phenology as a volunteer scientist! Join Nature’s Notebook and track the seasonal timing of plants and animals where you live.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Phenology has a rich and deep history.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 more at usanpn.org.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phenologists were Indigenous Peoples who carefully tracked the seasonal events of plants and animals, passing down their ecological knowledge through generations. You may have heard adages such as “plant corn when oak leaves are the size of a squirrel’s ear”, which was observed by Native Americans centuries ago.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phenologists were Indigenous Peoples who carefully tracked the seasonal events of plants and animals, passing down their ecological knowledge through generations. You may have heard adages such as “plant corn when oak leaves are the size of a squirrel’s ear”, which was observed by Native Americans centuries ago.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known written evidence of phenology can be found in Upper Paleolithic Cave Paintings in Europe dating back 37,000 years ago. Early people placed symbols denoting the lunar calendar next to images of animals to record their seasonal timing.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known written evidence of phenology can be found in Upper Paleolithic Cave Paintings in Europe dating back 37,000 years ago. Early people placed symbols denoting the lunar calendar next to images of animals to record their seasonal timing.</a:t>
            </a:r>
          </a:p>
          <a:p>
            <a:endParaRPr lang="en-US"/>
          </a:p>
          <a:p>
            <a:r>
              <a:rPr lang="en-US"/>
              <a:t>doi: 10.1017/S0959774322000415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Japan, the bloom timing of iconic cherry trees has been recorded consistently since the 9th century. These records demonstrate a striking shift in recent decades.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Japan, the bloom timing of iconic cherry trees has been recorded consistently since the 9th century. These records demonstrate a striking shift in recent decades.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epa.gov/climate-indicators/climate-change-indicators-bird-wintering-range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525/bio.2012.62.2.10" TargetMode="External"/><Relationship Id="rId2" Type="http://schemas.openxmlformats.org/officeDocument/2006/relationships/hyperlink" Target="https://doi.org/10.1017/S0959774322000415" TargetMode="External"/><Relationship Id="rId1" Type="http://schemas.openxmlformats.org/officeDocument/2006/relationships/slideLayout" Target="../slideLayouts/slideLayout7.xml"/><Relationship Id="rId5" Type="http://schemas.openxmlformats.org/officeDocument/2006/relationships/hyperlink" Target="https://doi.org/10.1371/journal.pone.0106508" TargetMode="External"/><Relationship Id="rId4" Type="http://schemas.openxmlformats.org/officeDocument/2006/relationships/hyperlink" Target="https://doi.org/10.1371/journal.pone.014368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cambridge.org/core/journals/cambridge-archaeological-journa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8975345" h="28392037">
                <a:moveTo>
                  <a:pt x="0" y="0"/>
                </a:moveTo>
                <a:lnTo>
                  <a:pt x="18975345" y="0"/>
                </a:lnTo>
                <a:lnTo>
                  <a:pt x="18975345" y="28392037"/>
                </a:lnTo>
                <a:lnTo>
                  <a:pt x="0" y="28392037"/>
                </a:lnTo>
                <a:lnTo>
                  <a:pt x="0" y="0"/>
                </a:lnTo>
                <a:close/>
              </a:path>
            </a:pathLst>
          </a:custGeom>
          <a:blipFill>
            <a:blip r:embed="rId3"/>
            <a:stretch>
              <a:fillRect l="-3758" t="-43798" b="-132202"/>
            </a:stretch>
          </a:blipFill>
        </p:spPr>
        <p:txBody>
          <a:bodyPr/>
          <a:lstStyle/>
          <a:p>
            <a:endParaRPr lang="en-US" dirty="0"/>
          </a:p>
        </p:txBody>
      </p:sp>
      <p:sp>
        <p:nvSpPr>
          <p:cNvPr id="3" name="Freeform 3"/>
          <p:cNvSpPr/>
          <p:nvPr/>
        </p:nvSpPr>
        <p:spPr>
          <a:xfrm>
            <a:off x="6600702" y="8736343"/>
            <a:ext cx="3076364" cy="954227"/>
          </a:xfrm>
          <a:custGeom>
            <a:avLst/>
            <a:gdLst/>
            <a:ahLst/>
            <a:cxnLst/>
            <a:rect l="l" t="t" r="r" b="b"/>
            <a:pathLst>
              <a:path w="3076364" h="954227">
                <a:moveTo>
                  <a:pt x="0" y="0"/>
                </a:moveTo>
                <a:lnTo>
                  <a:pt x="3076364" y="0"/>
                </a:lnTo>
                <a:lnTo>
                  <a:pt x="3076364" y="954228"/>
                </a:lnTo>
                <a:lnTo>
                  <a:pt x="0" y="954228"/>
                </a:lnTo>
                <a:lnTo>
                  <a:pt x="0" y="0"/>
                </a:lnTo>
                <a:close/>
              </a:path>
            </a:pathLst>
          </a:custGeom>
          <a:blipFill>
            <a:blip r:embed="rId4"/>
            <a:stretch>
              <a:fillRect/>
            </a:stretch>
          </a:blipFill>
        </p:spPr>
        <p:txBody>
          <a:bodyPr/>
          <a:lstStyle/>
          <a:p>
            <a:endParaRPr lang="en-US"/>
          </a:p>
        </p:txBody>
      </p:sp>
      <p:sp>
        <p:nvSpPr>
          <p:cNvPr id="4" name="Freeform 4"/>
          <p:cNvSpPr/>
          <p:nvPr/>
        </p:nvSpPr>
        <p:spPr>
          <a:xfrm>
            <a:off x="6263228" y="578544"/>
            <a:ext cx="5761543" cy="2666002"/>
          </a:xfrm>
          <a:custGeom>
            <a:avLst/>
            <a:gdLst/>
            <a:ahLst/>
            <a:cxnLst/>
            <a:rect l="l" t="t" r="r" b="b"/>
            <a:pathLst>
              <a:path w="5761543" h="2666002">
                <a:moveTo>
                  <a:pt x="0" y="0"/>
                </a:moveTo>
                <a:lnTo>
                  <a:pt x="5761544" y="0"/>
                </a:lnTo>
                <a:lnTo>
                  <a:pt x="5761544" y="2666003"/>
                </a:lnTo>
                <a:lnTo>
                  <a:pt x="0" y="2666003"/>
                </a:lnTo>
                <a:lnTo>
                  <a:pt x="0" y="0"/>
                </a:lnTo>
                <a:close/>
              </a:path>
            </a:pathLst>
          </a:custGeom>
          <a:blipFill>
            <a:blip r:embed="rId5"/>
            <a:stretch>
              <a:fillRect/>
            </a:stretch>
          </a:blipFill>
        </p:spPr>
        <p:txBody>
          <a:bodyPr/>
          <a:lstStyle/>
          <a:p>
            <a:endParaRPr lang="en-US"/>
          </a:p>
        </p:txBody>
      </p:sp>
      <p:sp>
        <p:nvSpPr>
          <p:cNvPr id="5" name="Freeform 5"/>
          <p:cNvSpPr/>
          <p:nvPr/>
        </p:nvSpPr>
        <p:spPr>
          <a:xfrm>
            <a:off x="10416774" y="8675450"/>
            <a:ext cx="1007559" cy="1015120"/>
          </a:xfrm>
          <a:custGeom>
            <a:avLst/>
            <a:gdLst/>
            <a:ahLst/>
            <a:cxnLst/>
            <a:rect l="l" t="t" r="r" b="b"/>
            <a:pathLst>
              <a:path w="1007559" h="1015120">
                <a:moveTo>
                  <a:pt x="0" y="0"/>
                </a:moveTo>
                <a:lnTo>
                  <a:pt x="1007559" y="0"/>
                </a:lnTo>
                <a:lnTo>
                  <a:pt x="1007559" y="1015121"/>
                </a:lnTo>
                <a:lnTo>
                  <a:pt x="0" y="1015121"/>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1117371" y="3993935"/>
            <a:ext cx="16622198" cy="3271844"/>
            <a:chOff x="0" y="0"/>
            <a:chExt cx="4377863" cy="861720"/>
          </a:xfrm>
        </p:grpSpPr>
        <p:sp>
          <p:nvSpPr>
            <p:cNvPr id="7" name="Freeform 7"/>
            <p:cNvSpPr/>
            <p:nvPr/>
          </p:nvSpPr>
          <p:spPr>
            <a:xfrm>
              <a:off x="0" y="0"/>
              <a:ext cx="4377863" cy="861720"/>
            </a:xfrm>
            <a:custGeom>
              <a:avLst/>
              <a:gdLst/>
              <a:ahLst/>
              <a:cxnLst/>
              <a:rect l="l" t="t" r="r" b="b"/>
              <a:pathLst>
                <a:path w="4377863" h="861720">
                  <a:moveTo>
                    <a:pt x="23754" y="0"/>
                  </a:moveTo>
                  <a:lnTo>
                    <a:pt x="4354109" y="0"/>
                  </a:lnTo>
                  <a:cubicBezTo>
                    <a:pt x="4360409" y="0"/>
                    <a:pt x="4366451" y="2503"/>
                    <a:pt x="4370906" y="6957"/>
                  </a:cubicBezTo>
                  <a:cubicBezTo>
                    <a:pt x="4375360" y="11412"/>
                    <a:pt x="4377863" y="17454"/>
                    <a:pt x="4377863" y="23754"/>
                  </a:cubicBezTo>
                  <a:lnTo>
                    <a:pt x="4377863" y="837967"/>
                  </a:lnTo>
                  <a:cubicBezTo>
                    <a:pt x="4377863" y="844266"/>
                    <a:pt x="4375360" y="850308"/>
                    <a:pt x="4370906" y="854763"/>
                  </a:cubicBezTo>
                  <a:cubicBezTo>
                    <a:pt x="4366451" y="859218"/>
                    <a:pt x="4360409" y="861720"/>
                    <a:pt x="4354109" y="861720"/>
                  </a:cubicBezTo>
                  <a:lnTo>
                    <a:pt x="23754" y="861720"/>
                  </a:lnTo>
                  <a:cubicBezTo>
                    <a:pt x="17454" y="861720"/>
                    <a:pt x="11412" y="859218"/>
                    <a:pt x="6957" y="854763"/>
                  </a:cubicBezTo>
                  <a:cubicBezTo>
                    <a:pt x="2503" y="850308"/>
                    <a:pt x="0" y="844266"/>
                    <a:pt x="0" y="837967"/>
                  </a:cubicBezTo>
                  <a:lnTo>
                    <a:pt x="0" y="23754"/>
                  </a:lnTo>
                  <a:cubicBezTo>
                    <a:pt x="0" y="17454"/>
                    <a:pt x="2503" y="11412"/>
                    <a:pt x="6957" y="6957"/>
                  </a:cubicBezTo>
                  <a:cubicBezTo>
                    <a:pt x="11412" y="2503"/>
                    <a:pt x="17454" y="0"/>
                    <a:pt x="23754" y="0"/>
                  </a:cubicBezTo>
                  <a:close/>
                </a:path>
              </a:pathLst>
            </a:custGeom>
            <a:solidFill>
              <a:srgbClr val="C45919">
                <a:alpha val="89804"/>
              </a:srgbClr>
            </a:solidFill>
            <a:ln w="171450" cap="rnd">
              <a:solidFill>
                <a:srgbClr val="F37021">
                  <a:alpha val="89804"/>
                </a:srgbClr>
              </a:solidFill>
              <a:prstDash val="solid"/>
              <a:round/>
            </a:ln>
          </p:spPr>
          <p:txBody>
            <a:bodyPr/>
            <a:lstStyle/>
            <a:p>
              <a:endParaRPr lang="en-US"/>
            </a:p>
          </p:txBody>
        </p:sp>
        <p:sp>
          <p:nvSpPr>
            <p:cNvPr id="8" name="TextBox 8"/>
            <p:cNvSpPr txBox="1"/>
            <p:nvPr/>
          </p:nvSpPr>
          <p:spPr>
            <a:xfrm>
              <a:off x="0" y="-47625"/>
              <a:ext cx="4377863" cy="909345"/>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1117371" y="4308213"/>
            <a:ext cx="16373601" cy="2462314"/>
          </a:xfrm>
          <a:prstGeom prst="rect">
            <a:avLst/>
          </a:prstGeom>
        </p:spPr>
        <p:txBody>
          <a:bodyPr wrap="square" lIns="0" tIns="0" rIns="0" bIns="0" rtlCol="0" anchor="t">
            <a:spAutoFit/>
          </a:bodyPr>
          <a:lstStyle/>
          <a:p>
            <a:pPr algn="ctr">
              <a:lnSpc>
                <a:spcPts val="13138"/>
              </a:lnSpc>
            </a:pPr>
            <a:r>
              <a:rPr lang="en-US" sz="9384" b="1" dirty="0">
                <a:solidFill>
                  <a:srgbClr val="FFFFFF"/>
                </a:solidFill>
                <a:latin typeface="Gotham Bold"/>
                <a:ea typeface="Gotham Bold"/>
                <a:cs typeface="Gotham Bold"/>
                <a:sym typeface="Gotham Bold"/>
              </a:rPr>
              <a:t>Who observes phenology?</a:t>
            </a:r>
          </a:p>
          <a:p>
            <a:pPr algn="ctr">
              <a:lnSpc>
                <a:spcPts val="6279"/>
              </a:lnSpc>
              <a:spcBef>
                <a:spcPct val="0"/>
              </a:spcBef>
            </a:pPr>
            <a:r>
              <a:rPr lang="en-US" sz="4485" b="1" i="1" dirty="0">
                <a:solidFill>
                  <a:srgbClr val="FFFFFF"/>
                </a:solidFill>
                <a:latin typeface="Gotham Bold Italics"/>
                <a:ea typeface="Gotham Bold Italics"/>
                <a:cs typeface="Gotham Bold Italics"/>
                <a:sym typeface="Gotham Bold Italics"/>
              </a:rPr>
              <a:t>Nature’s Notebook</a:t>
            </a:r>
            <a:r>
              <a:rPr lang="en-US" sz="4485" b="1" dirty="0">
                <a:solidFill>
                  <a:srgbClr val="FFFFFF"/>
                </a:solidFill>
                <a:latin typeface="Gotham Bold"/>
                <a:ea typeface="Gotham Bold"/>
                <a:cs typeface="Gotham Bold"/>
                <a:sym typeface="Gotham Bold"/>
              </a:rPr>
              <a:t> video series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8865942" h="30367713">
                <a:moveTo>
                  <a:pt x="0" y="0"/>
                </a:moveTo>
                <a:lnTo>
                  <a:pt x="18865942" y="0"/>
                </a:lnTo>
                <a:lnTo>
                  <a:pt x="18865942" y="30367713"/>
                </a:lnTo>
                <a:lnTo>
                  <a:pt x="0" y="30367713"/>
                </a:lnTo>
                <a:lnTo>
                  <a:pt x="0" y="0"/>
                </a:lnTo>
                <a:close/>
              </a:path>
            </a:pathLst>
          </a:custGeom>
          <a:blipFill>
            <a:blip r:embed="rId3"/>
            <a:stretch>
              <a:fillRect l="-1581" t="-71703" r="-1581" b="-123501"/>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60736" y="209485"/>
            <a:ext cx="5283962" cy="1243871"/>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otham"/>
                <a:ea typeface="Gotham"/>
                <a:cs typeface="Gotham"/>
                <a:sym typeface="Gotham"/>
              </a:rPr>
              <a:t>Credit: Ephraim Chamber's 1728 Cyclopaedia via Wikipedia,  Public Domain</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3"/>
            <a:stretch>
              <a:fillRect/>
            </a:stretch>
          </a:blipFill>
        </p:spPr>
        <p:txBody>
          <a:bodyPr/>
          <a:lstStyle/>
          <a:p>
            <a:endParaRPr lang="en-US"/>
          </a:p>
        </p:txBody>
      </p:sp>
      <p:sp>
        <p:nvSpPr>
          <p:cNvPr id="3" name="Freeform 3"/>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304800" y="0"/>
            <a:ext cx="18592800" cy="10287000"/>
          </a:xfrm>
          <a:custGeom>
            <a:avLst/>
            <a:gdLst/>
            <a:ahLst/>
            <a:cxnLst/>
            <a:rect l="l" t="t" r="r" b="b"/>
            <a:pathLst>
              <a:path w="18208792" h="24263215">
                <a:moveTo>
                  <a:pt x="0" y="0"/>
                </a:moveTo>
                <a:lnTo>
                  <a:pt x="18208792" y="0"/>
                </a:lnTo>
                <a:lnTo>
                  <a:pt x="18208792" y="24263214"/>
                </a:lnTo>
                <a:lnTo>
                  <a:pt x="0" y="24263214"/>
                </a:lnTo>
                <a:lnTo>
                  <a:pt x="0" y="0"/>
                </a:lnTo>
                <a:close/>
              </a:path>
            </a:pathLst>
          </a:custGeom>
          <a:blipFill>
            <a:blip r:embed="rId5"/>
            <a:stretch>
              <a:fillRect t="-27932" b="-107929"/>
            </a:stretch>
          </a:blipFill>
        </p:spPr>
        <p:txBody>
          <a:bodyPr/>
          <a:lstStyle/>
          <a:p>
            <a:endParaRPr lang="en-US"/>
          </a:p>
        </p:txBody>
      </p:sp>
      <p:sp>
        <p:nvSpPr>
          <p:cNvPr id="5" name="TextBox 5"/>
          <p:cNvSpPr txBox="1"/>
          <p:nvPr/>
        </p:nvSpPr>
        <p:spPr>
          <a:xfrm>
            <a:off x="145181" y="9803717"/>
            <a:ext cx="7938693"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Photo: Metzeroth via Wikipedia, Public Domain</a:t>
            </a:r>
          </a:p>
        </p:txBody>
      </p:sp>
      <p:sp>
        <p:nvSpPr>
          <p:cNvPr id="6" name="TextBox 6"/>
          <p:cNvSpPr txBox="1"/>
          <p:nvPr/>
        </p:nvSpPr>
        <p:spPr>
          <a:xfrm>
            <a:off x="760055" y="366638"/>
            <a:ext cx="3763853" cy="1749354"/>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Gotham"/>
                <a:ea typeface="Gotham"/>
                <a:cs typeface="Gotham"/>
                <a:sym typeface="Gotham"/>
              </a:rPr>
              <a:t>René de Réaumur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25940426">
                <a:moveTo>
                  <a:pt x="0" y="0"/>
                </a:moveTo>
                <a:lnTo>
                  <a:pt x="18288000" y="0"/>
                </a:lnTo>
                <a:lnTo>
                  <a:pt x="18288000" y="25940426"/>
                </a:lnTo>
                <a:lnTo>
                  <a:pt x="0" y="25940426"/>
                </a:lnTo>
                <a:lnTo>
                  <a:pt x="0" y="0"/>
                </a:lnTo>
                <a:close/>
              </a:path>
            </a:pathLst>
          </a:custGeom>
          <a:blipFill>
            <a:blip r:embed="rId3"/>
            <a:stretch>
              <a:fillRect t="-38947" b="-113219"/>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33870" y="9803717"/>
            <a:ext cx="8910130"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Photo: Library of Congress via Wikipedia, Public Domain</a:t>
            </a:r>
          </a:p>
        </p:txBody>
      </p:sp>
      <p:sp>
        <p:nvSpPr>
          <p:cNvPr id="6" name="TextBox 6"/>
          <p:cNvSpPr txBox="1"/>
          <p:nvPr/>
        </p:nvSpPr>
        <p:spPr>
          <a:xfrm>
            <a:off x="1960599" y="165135"/>
            <a:ext cx="4789916" cy="863565"/>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Gotham"/>
                <a:ea typeface="Gotham"/>
                <a:cs typeface="Gotham"/>
                <a:sym typeface="Gotham"/>
              </a:rPr>
              <a:t>Franklin Hough</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3429000" y="3773800"/>
            <a:ext cx="11519409" cy="2463174"/>
          </a:xfrm>
          <a:prstGeom prst="rect">
            <a:avLst/>
          </a:prstGeom>
        </p:spPr>
        <p:txBody>
          <a:bodyPr wrap="square" lIns="0" tIns="0" rIns="0" bIns="0" rtlCol="0" anchor="t">
            <a:spAutoFit/>
          </a:bodyPr>
          <a:lstStyle/>
          <a:p>
            <a:pPr algn="ctr">
              <a:lnSpc>
                <a:spcPts val="20157"/>
              </a:lnSpc>
              <a:spcBef>
                <a:spcPct val="0"/>
              </a:spcBef>
            </a:pPr>
            <a:r>
              <a:rPr lang="en-US" sz="14398" dirty="0" err="1">
                <a:solidFill>
                  <a:srgbClr val="000000"/>
                </a:solidFill>
                <a:latin typeface="Gotham"/>
                <a:ea typeface="Gotham"/>
                <a:cs typeface="Gotham"/>
                <a:sym typeface="Gotham"/>
              </a:rPr>
              <a:t>phe</a:t>
            </a:r>
            <a:r>
              <a:rPr lang="en-US" sz="14398" dirty="0">
                <a:solidFill>
                  <a:srgbClr val="000000"/>
                </a:solidFill>
                <a:latin typeface="Gotham"/>
                <a:ea typeface="Gotham"/>
                <a:cs typeface="Gotham"/>
                <a:sym typeface="Gotham"/>
              </a:rPr>
              <a:t>·​</a:t>
            </a:r>
            <a:r>
              <a:rPr lang="en-US" sz="14398" dirty="0" err="1">
                <a:solidFill>
                  <a:srgbClr val="000000"/>
                </a:solidFill>
                <a:latin typeface="Gotham"/>
                <a:ea typeface="Gotham"/>
                <a:cs typeface="Gotham"/>
                <a:sym typeface="Gotham"/>
              </a:rPr>
              <a:t>nol</a:t>
            </a:r>
            <a:r>
              <a:rPr lang="en-US" sz="14398" dirty="0">
                <a:solidFill>
                  <a:srgbClr val="000000"/>
                </a:solidFill>
                <a:latin typeface="Gotham"/>
                <a:ea typeface="Gotham"/>
                <a:cs typeface="Gotham"/>
                <a:sym typeface="Gotham"/>
              </a:rPr>
              <a:t>·​o·​</a:t>
            </a:r>
            <a:r>
              <a:rPr lang="en-US" sz="14398" dirty="0" err="1">
                <a:solidFill>
                  <a:srgbClr val="000000"/>
                </a:solidFill>
                <a:latin typeface="Gotham"/>
                <a:ea typeface="Gotham"/>
                <a:cs typeface="Gotham"/>
                <a:sym typeface="Gotham"/>
              </a:rPr>
              <a:t>gy</a:t>
            </a:r>
            <a:endParaRPr lang="en-US" sz="14398" dirty="0">
              <a:solidFill>
                <a:srgbClr val="000000"/>
              </a:solidFill>
              <a:latin typeface="Gotham"/>
              <a:ea typeface="Gotham"/>
              <a:cs typeface="Gotham"/>
              <a:sym typeface="Gotham"/>
            </a:endParaRPr>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3"/>
            <a:stretch>
              <a:fillRect/>
            </a:stretch>
          </a:blipFill>
        </p:spPr>
        <p:txBody>
          <a:bodyPr/>
          <a:lstStyle/>
          <a:p>
            <a:endParaRPr lang="en-US"/>
          </a:p>
        </p:txBody>
      </p:sp>
      <p:sp>
        <p:nvSpPr>
          <p:cNvPr id="4" name="Freeform 4"/>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21419820">
                <a:moveTo>
                  <a:pt x="0" y="0"/>
                </a:moveTo>
                <a:lnTo>
                  <a:pt x="18288000" y="0"/>
                </a:lnTo>
                <a:lnTo>
                  <a:pt x="18288000" y="21419820"/>
                </a:lnTo>
                <a:lnTo>
                  <a:pt x="0" y="21419820"/>
                </a:lnTo>
                <a:lnTo>
                  <a:pt x="0" y="0"/>
                </a:lnTo>
                <a:close/>
              </a:path>
            </a:pathLst>
          </a:custGeom>
          <a:blipFill>
            <a:blip r:embed="rId3"/>
            <a:stretch>
              <a:fillRect t="-26042" b="-82180"/>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205594"/>
            <a:ext cx="4733494" cy="824802"/>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otham"/>
                <a:ea typeface="Gotham"/>
                <a:cs typeface="Gotham"/>
                <a:sym typeface="Gotham"/>
              </a:rPr>
              <a:t>Photo: Walter Damry via Wikipedia, Public Domain</a:t>
            </a:r>
          </a:p>
        </p:txBody>
      </p:sp>
      <p:sp>
        <p:nvSpPr>
          <p:cNvPr id="6" name="TextBox 6"/>
          <p:cNvSpPr txBox="1"/>
          <p:nvPr/>
        </p:nvSpPr>
        <p:spPr>
          <a:xfrm>
            <a:off x="259426" y="366638"/>
            <a:ext cx="4765111" cy="86356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Gotham"/>
                <a:ea typeface="Gotham"/>
                <a:cs typeface="Gotham"/>
                <a:sym typeface="Gotham"/>
              </a:rPr>
              <a:t>Charles Morren</a:t>
            </a:r>
          </a:p>
        </p:txBody>
      </p:sp>
      <p:grpSp>
        <p:nvGrpSpPr>
          <p:cNvPr id="7" name="Group 7"/>
          <p:cNvGrpSpPr/>
          <p:nvPr/>
        </p:nvGrpSpPr>
        <p:grpSpPr>
          <a:xfrm>
            <a:off x="13060941" y="2616907"/>
            <a:ext cx="5097728" cy="4410244"/>
            <a:chOff x="0" y="0"/>
            <a:chExt cx="1342611" cy="1161546"/>
          </a:xfrm>
        </p:grpSpPr>
        <p:sp>
          <p:nvSpPr>
            <p:cNvPr id="8" name="Freeform 8"/>
            <p:cNvSpPr/>
            <p:nvPr/>
          </p:nvSpPr>
          <p:spPr>
            <a:xfrm>
              <a:off x="0" y="0"/>
              <a:ext cx="1342611" cy="1161546"/>
            </a:xfrm>
            <a:custGeom>
              <a:avLst/>
              <a:gdLst/>
              <a:ahLst/>
              <a:cxnLst/>
              <a:rect l="l" t="t" r="r" b="b"/>
              <a:pathLst>
                <a:path w="1342611" h="1161546">
                  <a:moveTo>
                    <a:pt x="77454" y="0"/>
                  </a:moveTo>
                  <a:lnTo>
                    <a:pt x="1265158" y="0"/>
                  </a:lnTo>
                  <a:cubicBezTo>
                    <a:pt x="1307934" y="0"/>
                    <a:pt x="1342611" y="34677"/>
                    <a:pt x="1342611" y="77454"/>
                  </a:cubicBezTo>
                  <a:lnTo>
                    <a:pt x="1342611" y="1084092"/>
                  </a:lnTo>
                  <a:cubicBezTo>
                    <a:pt x="1342611" y="1126868"/>
                    <a:pt x="1307934" y="1161546"/>
                    <a:pt x="1265158" y="1161546"/>
                  </a:cubicBezTo>
                  <a:lnTo>
                    <a:pt x="77454" y="1161546"/>
                  </a:lnTo>
                  <a:cubicBezTo>
                    <a:pt x="34677" y="1161546"/>
                    <a:pt x="0" y="1126868"/>
                    <a:pt x="0" y="1084092"/>
                  </a:cubicBezTo>
                  <a:lnTo>
                    <a:pt x="0" y="77454"/>
                  </a:lnTo>
                  <a:cubicBezTo>
                    <a:pt x="0" y="34677"/>
                    <a:pt x="34677" y="0"/>
                    <a:pt x="77454" y="0"/>
                  </a:cubicBezTo>
                  <a:close/>
                </a:path>
              </a:pathLst>
            </a:custGeom>
            <a:solidFill>
              <a:srgbClr val="252422">
                <a:alpha val="80000"/>
              </a:srgbClr>
            </a:solidFill>
          </p:spPr>
          <p:txBody>
            <a:bodyPr/>
            <a:lstStyle/>
            <a:p>
              <a:endParaRPr lang="en-US"/>
            </a:p>
          </p:txBody>
        </p:sp>
        <p:sp>
          <p:nvSpPr>
            <p:cNvPr id="9" name="TextBox 9"/>
            <p:cNvSpPr txBox="1"/>
            <p:nvPr/>
          </p:nvSpPr>
          <p:spPr>
            <a:xfrm>
              <a:off x="0" y="-95250"/>
              <a:ext cx="1342611" cy="1256796"/>
            </a:xfrm>
            <a:prstGeom prst="rect">
              <a:avLst/>
            </a:prstGeom>
          </p:spPr>
          <p:txBody>
            <a:bodyPr lIns="50800" tIns="50800" rIns="50800" bIns="50800" rtlCol="0" anchor="ctr"/>
            <a:lstStyle/>
            <a:p>
              <a:pPr algn="ctr">
                <a:lnSpc>
                  <a:spcPts val="6719"/>
                </a:lnSpc>
              </a:pPr>
              <a:r>
                <a:rPr lang="en-US" sz="4799">
                  <a:solidFill>
                    <a:srgbClr val="FFFFFF">
                      <a:alpha val="80000"/>
                    </a:srgbClr>
                  </a:solidFill>
                  <a:latin typeface="Gotham"/>
                  <a:ea typeface="Gotham"/>
                  <a:cs typeface="Gotham"/>
                  <a:sym typeface="Gotham"/>
                </a:rPr>
                <a:t>The study of recurring seasonal cycles of plants and animals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67400" y="2680326"/>
            <a:ext cx="6370527" cy="2463174"/>
          </a:xfrm>
          <a:prstGeom prst="rect">
            <a:avLst/>
          </a:prstGeom>
        </p:spPr>
        <p:txBody>
          <a:bodyPr wrap="square" lIns="0" tIns="0" rIns="0" bIns="0" rtlCol="0" anchor="t">
            <a:spAutoFit/>
          </a:bodyPr>
          <a:lstStyle/>
          <a:p>
            <a:pPr algn="ctr">
              <a:lnSpc>
                <a:spcPts val="20157"/>
              </a:lnSpc>
              <a:spcBef>
                <a:spcPct val="0"/>
              </a:spcBef>
            </a:pPr>
            <a:r>
              <a:rPr lang="en-US" sz="14398" dirty="0" err="1">
                <a:solidFill>
                  <a:srgbClr val="000000"/>
                </a:solidFill>
                <a:latin typeface="Gotham"/>
                <a:ea typeface="Gotham"/>
                <a:cs typeface="Gotham"/>
                <a:sym typeface="Gotham"/>
              </a:rPr>
              <a:t>phaínō</a:t>
            </a:r>
            <a:endParaRPr lang="en-US" sz="14398" dirty="0">
              <a:solidFill>
                <a:srgbClr val="000000"/>
              </a:solidFill>
              <a:latin typeface="Gotham"/>
              <a:ea typeface="Gotham"/>
              <a:cs typeface="Gotham"/>
              <a:sym typeface="Gotham"/>
            </a:endParaRPr>
          </a:p>
        </p:txBody>
      </p:sp>
      <p:sp>
        <p:nvSpPr>
          <p:cNvPr id="3" name="TextBox 3"/>
          <p:cNvSpPr txBox="1"/>
          <p:nvPr/>
        </p:nvSpPr>
        <p:spPr>
          <a:xfrm>
            <a:off x="3092897" y="5714540"/>
            <a:ext cx="12516908" cy="1094709"/>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Gotham"/>
                <a:ea typeface="Gotham"/>
                <a:cs typeface="Gotham"/>
                <a:sym typeface="Gotham"/>
              </a:rPr>
              <a:t>to show, bring to light, appear</a:t>
            </a:r>
          </a:p>
        </p:txBody>
      </p:sp>
      <p:sp>
        <p:nvSpPr>
          <p:cNvPr id="4" name="Freeform 4"/>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3"/>
            <a:stretch>
              <a:fillRect/>
            </a:stretch>
          </a:blipFill>
        </p:spPr>
        <p:txBody>
          <a:bodyPr/>
          <a:lstStyle/>
          <a:p>
            <a:endParaRPr lang="en-US"/>
          </a:p>
        </p:txBody>
      </p:sp>
      <p:sp>
        <p:nvSpPr>
          <p:cNvPr id="5" name="Freeform 5"/>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3"/>
            <a:stretch>
              <a:fillRect/>
            </a:stretch>
          </a:blipFill>
        </p:spPr>
        <p:txBody>
          <a:bodyPr/>
          <a:lstStyle/>
          <a:p>
            <a:endParaRPr lang="en-US"/>
          </a:p>
        </p:txBody>
      </p:sp>
      <p:sp>
        <p:nvSpPr>
          <p:cNvPr id="3" name="Freeform 3"/>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4"/>
            <a:stretch>
              <a:fillRect/>
            </a:stretch>
          </a:blipFill>
        </p:spPr>
        <p:txBody>
          <a:bodyPr/>
          <a:lstStyle/>
          <a:p>
            <a:endParaRPr lang="en-US"/>
          </a:p>
        </p:txBody>
      </p:sp>
      <p:sp>
        <p:nvSpPr>
          <p:cNvPr id="4" name="Freeform 4"/>
          <p:cNvSpPr/>
          <p:nvPr/>
        </p:nvSpPr>
        <p:spPr>
          <a:xfrm>
            <a:off x="0" y="0"/>
            <a:ext cx="18288000" cy="10287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5"/>
            <a:stretch>
              <a:fillRect t="-33333"/>
            </a:stretch>
          </a:blipFill>
        </p:spPr>
        <p:txBody>
          <a:bodyPr/>
          <a:lstStyle/>
          <a:p>
            <a:endParaRPr lang="en-US" dirty="0"/>
          </a:p>
        </p:txBody>
      </p:sp>
      <p:sp>
        <p:nvSpPr>
          <p:cNvPr id="5" name="TextBox 5"/>
          <p:cNvSpPr txBox="1"/>
          <p:nvPr/>
        </p:nvSpPr>
        <p:spPr>
          <a:xfrm>
            <a:off x="0" y="165135"/>
            <a:ext cx="3932741" cy="863565"/>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Gotham"/>
                <a:ea typeface="Gotham"/>
                <a:cs typeface="Gotham"/>
                <a:sym typeface="Gotham"/>
              </a:rPr>
              <a:t>Monticello</a:t>
            </a:r>
          </a:p>
        </p:txBody>
      </p:sp>
      <p:sp>
        <p:nvSpPr>
          <p:cNvPr id="6" name="TextBox 6"/>
          <p:cNvSpPr txBox="1"/>
          <p:nvPr/>
        </p:nvSpPr>
        <p:spPr>
          <a:xfrm>
            <a:off x="192465" y="9637513"/>
            <a:ext cx="7480553"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Photo: Billy Hathorn viaWikipedia, CC BY-SA 3.0</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36766" cy="10287000"/>
          </a:xfrm>
          <a:custGeom>
            <a:avLst/>
            <a:gdLst/>
            <a:ahLst/>
            <a:cxnLst/>
            <a:rect l="l" t="t" r="r" b="b"/>
            <a:pathLst>
              <a:path w="18436766" h="22113063">
                <a:moveTo>
                  <a:pt x="0" y="0"/>
                </a:moveTo>
                <a:lnTo>
                  <a:pt x="18436766" y="0"/>
                </a:lnTo>
                <a:lnTo>
                  <a:pt x="18436766" y="22113063"/>
                </a:lnTo>
                <a:lnTo>
                  <a:pt x="0" y="22113063"/>
                </a:lnTo>
                <a:lnTo>
                  <a:pt x="0" y="0"/>
                </a:lnTo>
                <a:close/>
              </a:path>
            </a:pathLst>
          </a:custGeom>
          <a:blipFill>
            <a:blip r:embed="rId3"/>
            <a:stretch>
              <a:fillRect t="-27200" b="-87761"/>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0" y="366638"/>
            <a:ext cx="6196526" cy="863565"/>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Gotham"/>
                <a:ea typeface="Gotham"/>
                <a:cs typeface="Gotham"/>
                <a:sym typeface="Gotham"/>
              </a:rPr>
              <a:t>Thomas Jefferson</a:t>
            </a:r>
          </a:p>
        </p:txBody>
      </p:sp>
      <p:sp>
        <p:nvSpPr>
          <p:cNvPr id="6" name="TextBox 6"/>
          <p:cNvSpPr txBox="1"/>
          <p:nvPr/>
        </p:nvSpPr>
        <p:spPr>
          <a:xfrm>
            <a:off x="204563" y="9637482"/>
            <a:ext cx="9013820"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Photo: Library of Congress via Unsplash, Public Domain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24483060">
                <a:moveTo>
                  <a:pt x="0" y="0"/>
                </a:moveTo>
                <a:lnTo>
                  <a:pt x="18288000" y="0"/>
                </a:lnTo>
                <a:lnTo>
                  <a:pt x="18288000" y="24483060"/>
                </a:lnTo>
                <a:lnTo>
                  <a:pt x="0" y="24483060"/>
                </a:lnTo>
                <a:lnTo>
                  <a:pt x="0" y="0"/>
                </a:lnTo>
                <a:close/>
              </a:path>
            </a:pathLst>
          </a:custGeom>
          <a:blipFill>
            <a:blip r:embed="rId3"/>
            <a:stretch>
              <a:fillRect t="-36329" b="-101671"/>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59997" y="9637513"/>
            <a:ext cx="10115751"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Credit: Benjamin D. Maxham via Wikipedia, Public Domain</a:t>
            </a:r>
          </a:p>
        </p:txBody>
      </p:sp>
      <p:sp>
        <p:nvSpPr>
          <p:cNvPr id="6" name="TextBox 6"/>
          <p:cNvSpPr txBox="1"/>
          <p:nvPr/>
        </p:nvSpPr>
        <p:spPr>
          <a:xfrm>
            <a:off x="530563" y="366638"/>
            <a:ext cx="6196526" cy="1749354"/>
          </a:xfrm>
          <a:prstGeom prst="rect">
            <a:avLst/>
          </a:prstGeom>
        </p:spPr>
        <p:txBody>
          <a:bodyPr lIns="0" tIns="0" rIns="0" bIns="0" rtlCol="0" anchor="t">
            <a:spAutoFit/>
          </a:bodyPr>
          <a:lstStyle/>
          <a:p>
            <a:pPr algn="l">
              <a:lnSpc>
                <a:spcPts val="6999"/>
              </a:lnSpc>
              <a:spcBef>
                <a:spcPct val="0"/>
              </a:spcBef>
            </a:pPr>
            <a:r>
              <a:rPr lang="en-US" sz="4999">
                <a:solidFill>
                  <a:srgbClr val="FFFFFF"/>
                </a:solidFill>
                <a:latin typeface="Gotham"/>
                <a:ea typeface="Gotham"/>
                <a:cs typeface="Gotham"/>
                <a:sym typeface="Gotham"/>
              </a:rPr>
              <a:t>Henry David Thoreau</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1"/>
          </a:xfrm>
          <a:custGeom>
            <a:avLst/>
            <a:gdLst/>
            <a:ahLst/>
            <a:cxnLst/>
            <a:rect l="l" t="t" r="r" b="b"/>
            <a:pathLst>
              <a:path w="18288000" h="14716125">
                <a:moveTo>
                  <a:pt x="0" y="0"/>
                </a:moveTo>
                <a:lnTo>
                  <a:pt x="18288000" y="0"/>
                </a:lnTo>
                <a:lnTo>
                  <a:pt x="18288000" y="14716125"/>
                </a:lnTo>
                <a:lnTo>
                  <a:pt x="0" y="14716125"/>
                </a:lnTo>
                <a:lnTo>
                  <a:pt x="0" y="0"/>
                </a:lnTo>
                <a:close/>
              </a:path>
            </a:pathLst>
          </a:custGeom>
          <a:blipFill>
            <a:blip r:embed="rId3"/>
            <a:stretch>
              <a:fillRect b="-43056"/>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500031" y="366638"/>
            <a:ext cx="4283900" cy="86356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Gotham"/>
                <a:ea typeface="Gotham"/>
                <a:cs typeface="Gotham"/>
                <a:sym typeface="Gotham"/>
              </a:rPr>
              <a:t>Aldo Leopold</a:t>
            </a:r>
          </a:p>
        </p:txBody>
      </p:sp>
      <p:sp>
        <p:nvSpPr>
          <p:cNvPr id="6" name="TextBox 6"/>
          <p:cNvSpPr txBox="1"/>
          <p:nvPr/>
        </p:nvSpPr>
        <p:spPr>
          <a:xfrm>
            <a:off x="225303" y="9637513"/>
            <a:ext cx="7180824"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Photo: USDA via Wikipedia, Public Domain</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26894118" h="10287000">
                <a:moveTo>
                  <a:pt x="0" y="0"/>
                </a:moveTo>
                <a:lnTo>
                  <a:pt x="26894118" y="0"/>
                </a:lnTo>
                <a:lnTo>
                  <a:pt x="26894118" y="10287000"/>
                </a:lnTo>
                <a:lnTo>
                  <a:pt x="0" y="10287000"/>
                </a:lnTo>
                <a:lnTo>
                  <a:pt x="0" y="0"/>
                </a:lnTo>
                <a:close/>
              </a:path>
            </a:pathLst>
          </a:custGeom>
          <a:blipFill>
            <a:blip r:embed="rId3"/>
            <a:stretch>
              <a:fillRect r="-47059"/>
            </a:stretch>
          </a:blipFill>
        </p:spPr>
        <p:txBody>
          <a:bodyPr/>
          <a:lstStyle/>
          <a:p>
            <a:endParaRPr lang="en-US"/>
          </a:p>
        </p:txBody>
      </p:sp>
      <p:sp>
        <p:nvSpPr>
          <p:cNvPr id="3" name="Freeform 3"/>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Brian F Powell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20574000" h="10287000">
                <a:moveTo>
                  <a:pt x="0" y="0"/>
                </a:moveTo>
                <a:lnTo>
                  <a:pt x="20574000" y="0"/>
                </a:lnTo>
                <a:lnTo>
                  <a:pt x="20574000" y="10287000"/>
                </a:lnTo>
                <a:lnTo>
                  <a:pt x="0" y="10287000"/>
                </a:lnTo>
                <a:lnTo>
                  <a:pt x="0" y="0"/>
                </a:lnTo>
                <a:close/>
              </a:path>
            </a:pathLst>
          </a:custGeom>
          <a:blipFill>
            <a:blip r:embed="rId3"/>
            <a:stretch>
              <a:fillRect l="-12500"/>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0" y="366638"/>
            <a:ext cx="5283962" cy="1749354"/>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Gotham"/>
                <a:ea typeface="Gotham"/>
                <a:cs typeface="Gotham"/>
                <a:sym typeface="Gotham"/>
              </a:rPr>
              <a:t>Nina Leopold Bradley</a:t>
            </a:r>
          </a:p>
        </p:txBody>
      </p:sp>
      <p:sp>
        <p:nvSpPr>
          <p:cNvPr id="6" name="TextBox 6"/>
          <p:cNvSpPr txBox="1"/>
          <p:nvPr/>
        </p:nvSpPr>
        <p:spPr>
          <a:xfrm>
            <a:off x="0" y="9607911"/>
            <a:ext cx="10358380" cy="405734"/>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Gotham"/>
                <a:ea typeface="Gotham"/>
                <a:cs typeface="Gotham"/>
                <a:sym typeface="Gotham"/>
              </a:rPr>
              <a:t>Photo: Wisconsin Conservation Hall of Fame, CC-BY-NC-ND 3.0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04775"/>
            <a:ext cx="18288001" cy="10963275"/>
          </a:xfrm>
          <a:custGeom>
            <a:avLst/>
            <a:gdLst/>
            <a:ahLst/>
            <a:cxnLst/>
            <a:rect l="l" t="t" r="r" b="b"/>
            <a:pathLst>
              <a:path w="19817652" h="14838467">
                <a:moveTo>
                  <a:pt x="0" y="0"/>
                </a:moveTo>
                <a:lnTo>
                  <a:pt x="19817651" y="0"/>
                </a:lnTo>
                <a:lnTo>
                  <a:pt x="19817651" y="14838467"/>
                </a:lnTo>
                <a:lnTo>
                  <a:pt x="0" y="14838467"/>
                </a:lnTo>
                <a:lnTo>
                  <a:pt x="0" y="0"/>
                </a:lnTo>
                <a:close/>
              </a:path>
            </a:pathLst>
          </a:custGeom>
          <a:blipFill>
            <a:blip r:embed="rId3"/>
            <a:stretch>
              <a:fillRect l="-3503" t="-20652" r="-4862" b="-14696"/>
            </a:stretch>
          </a:blipFill>
        </p:spPr>
        <p:txBody>
          <a:bodyPr/>
          <a:lstStyle/>
          <a:p>
            <a:endParaRPr lang="en-US" dirty="0"/>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Freeform 5"/>
          <p:cNvSpPr/>
          <p:nvPr/>
        </p:nvSpPr>
        <p:spPr>
          <a:xfrm>
            <a:off x="5141135" y="0"/>
            <a:ext cx="8254488" cy="10287000"/>
          </a:xfrm>
          <a:custGeom>
            <a:avLst/>
            <a:gdLst/>
            <a:ahLst/>
            <a:cxnLst/>
            <a:rect l="l" t="t" r="r" b="b"/>
            <a:pathLst>
              <a:path w="8254488" h="10287000">
                <a:moveTo>
                  <a:pt x="0" y="0"/>
                </a:moveTo>
                <a:lnTo>
                  <a:pt x="8254488" y="0"/>
                </a:lnTo>
                <a:lnTo>
                  <a:pt x="8254488" y="10287000"/>
                </a:lnTo>
                <a:lnTo>
                  <a:pt x="0" y="10287000"/>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246043" y="9695980"/>
            <a:ext cx="10876597"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Photo: KNS Archive</a:t>
            </a:r>
          </a:p>
        </p:txBody>
      </p:sp>
      <p:sp>
        <p:nvSpPr>
          <p:cNvPr id="7" name="TextBox 7"/>
          <p:cNvSpPr txBox="1"/>
          <p:nvPr/>
        </p:nvSpPr>
        <p:spPr>
          <a:xfrm>
            <a:off x="8217573" y="-104775"/>
            <a:ext cx="5026082" cy="863565"/>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Gotham"/>
                <a:ea typeface="Gotham"/>
                <a:cs typeface="Gotham"/>
                <a:sym typeface="Gotham"/>
              </a:rPr>
              <a:t>Lucy Templeton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483239" h="13862429">
                <a:moveTo>
                  <a:pt x="0" y="0"/>
                </a:moveTo>
                <a:lnTo>
                  <a:pt x="18483239" y="0"/>
                </a:lnTo>
                <a:lnTo>
                  <a:pt x="18483239" y="13862429"/>
                </a:lnTo>
                <a:lnTo>
                  <a:pt x="0" y="13862429"/>
                </a:lnTo>
                <a:lnTo>
                  <a:pt x="0" y="0"/>
                </a:lnTo>
                <a:close/>
              </a:path>
            </a:pathLst>
          </a:custGeom>
          <a:blipFill>
            <a:blip r:embed="rId3"/>
            <a:stretch>
              <a:fillRect l="-1068" t="-18090" b="-16667"/>
            </a:stretch>
          </a:blipFill>
        </p:spPr>
        <p:txBody>
          <a:bodyPr/>
          <a:lstStyle/>
          <a:p>
            <a:endParaRPr lang="en-US"/>
          </a:p>
        </p:txBody>
      </p:sp>
      <p:sp>
        <p:nvSpPr>
          <p:cNvPr id="3" name="Freeform 3"/>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endParaRPr lang="en-US"/>
          </a:p>
        </p:txBody>
      </p:sp>
      <p:sp>
        <p:nvSpPr>
          <p:cNvPr id="5" name="Freeform 5"/>
          <p:cNvSpPr/>
          <p:nvPr/>
        </p:nvSpPr>
        <p:spPr>
          <a:xfrm>
            <a:off x="4333950" y="1028700"/>
            <a:ext cx="10155884" cy="6599303"/>
          </a:xfrm>
          <a:custGeom>
            <a:avLst/>
            <a:gdLst/>
            <a:ahLst/>
            <a:cxnLst/>
            <a:rect l="l" t="t" r="r" b="b"/>
            <a:pathLst>
              <a:path w="10155884" h="6599303">
                <a:moveTo>
                  <a:pt x="0" y="0"/>
                </a:moveTo>
                <a:lnTo>
                  <a:pt x="10155885" y="0"/>
                </a:lnTo>
                <a:lnTo>
                  <a:pt x="10155885" y="6599303"/>
                </a:lnTo>
                <a:lnTo>
                  <a:pt x="0" y="6599303"/>
                </a:lnTo>
                <a:lnTo>
                  <a:pt x="0" y="0"/>
                </a:lnTo>
                <a:close/>
              </a:path>
            </a:pathLst>
          </a:custGeom>
          <a:blipFill>
            <a:blip r:embed="rId6"/>
            <a:stretch>
              <a:fillRect l="-304" r="-304" b="-101079"/>
            </a:stretch>
          </a:blipFill>
        </p:spPr>
        <p:txBody>
          <a:bodyPr/>
          <a:lstStyle/>
          <a:p>
            <a:endParaRPr lang="en-US"/>
          </a:p>
        </p:txBody>
      </p:sp>
      <p:sp>
        <p:nvSpPr>
          <p:cNvPr id="6" name="TextBox 6"/>
          <p:cNvSpPr txBox="1"/>
          <p:nvPr/>
        </p:nvSpPr>
        <p:spPr>
          <a:xfrm>
            <a:off x="246043" y="9624663"/>
            <a:ext cx="10876597"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Credit: Primack and Miller-Rushing 2012, </a:t>
            </a:r>
            <a:r>
              <a:rPr lang="en-US" sz="2400" i="1">
                <a:solidFill>
                  <a:srgbClr val="FFFFFF"/>
                </a:solidFill>
                <a:latin typeface="Gotham Italics"/>
                <a:ea typeface="Gotham Italics"/>
                <a:cs typeface="Gotham Italics"/>
                <a:sym typeface="Gotham Italics"/>
              </a:rPr>
              <a:t>BioScience</a:t>
            </a:r>
          </a:p>
        </p:txBody>
      </p:sp>
      <p:sp>
        <p:nvSpPr>
          <p:cNvPr id="7" name="TextBox 7"/>
          <p:cNvSpPr txBox="1"/>
          <p:nvPr/>
        </p:nvSpPr>
        <p:spPr>
          <a:xfrm rot="733097">
            <a:off x="5415866" y="4917360"/>
            <a:ext cx="5001737" cy="405734"/>
          </a:xfrm>
          <a:prstGeom prst="rect">
            <a:avLst/>
          </a:prstGeom>
        </p:spPr>
        <p:txBody>
          <a:bodyPr lIns="0" tIns="0" rIns="0" bIns="0" rtlCol="0" anchor="t">
            <a:spAutoFit/>
          </a:bodyPr>
          <a:lstStyle/>
          <a:p>
            <a:pPr algn="ctr">
              <a:lnSpc>
                <a:spcPts val="3359"/>
              </a:lnSpc>
              <a:spcBef>
                <a:spcPct val="0"/>
              </a:spcBef>
            </a:pPr>
            <a:r>
              <a:rPr lang="en-US" sz="2400">
                <a:solidFill>
                  <a:srgbClr val="F37021"/>
                </a:solidFill>
                <a:latin typeface="Gotham"/>
                <a:ea typeface="Gotham"/>
                <a:cs typeface="Gotham"/>
                <a:sym typeface="Gotham"/>
              </a:rPr>
              <a:t>7 days earlier</a:t>
            </a:r>
          </a:p>
        </p:txBody>
      </p:sp>
      <p:sp>
        <p:nvSpPr>
          <p:cNvPr id="8" name="AutoShape 8"/>
          <p:cNvSpPr/>
          <p:nvPr/>
        </p:nvSpPr>
        <p:spPr>
          <a:xfrm>
            <a:off x="6890090" y="4691692"/>
            <a:ext cx="7002039" cy="1653781"/>
          </a:xfrm>
          <a:prstGeom prst="line">
            <a:avLst/>
          </a:prstGeom>
          <a:ln w="38100" cap="flat">
            <a:solidFill>
              <a:srgbClr val="F37021"/>
            </a:solidFill>
            <a:prstDash val="solid"/>
            <a:headEnd type="none" w="sm" len="sm"/>
            <a:tailEnd type="arrow" w="med" len="sm"/>
          </a:ln>
        </p:spPr>
        <p:txBody>
          <a:bodyPr/>
          <a:lstStyle/>
          <a:p>
            <a:endParaRPr lang="en-US"/>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3"/>
            <a:stretch>
              <a:fillRect/>
            </a:stretch>
          </a:blipFill>
        </p:spPr>
        <p:txBody>
          <a:bodyPr/>
          <a:lstStyle/>
          <a:p>
            <a:endParaRPr lang="en-US"/>
          </a:p>
        </p:txBody>
      </p:sp>
      <p:sp>
        <p:nvSpPr>
          <p:cNvPr id="3" name="Freeform 3"/>
          <p:cNvSpPr/>
          <p:nvPr/>
        </p:nvSpPr>
        <p:spPr>
          <a:xfrm>
            <a:off x="10137945" y="2614887"/>
            <a:ext cx="7313605" cy="4079620"/>
          </a:xfrm>
          <a:custGeom>
            <a:avLst/>
            <a:gdLst/>
            <a:ahLst/>
            <a:cxnLst/>
            <a:rect l="l" t="t" r="r" b="b"/>
            <a:pathLst>
              <a:path w="7313605" h="4079620">
                <a:moveTo>
                  <a:pt x="0" y="0"/>
                </a:moveTo>
                <a:lnTo>
                  <a:pt x="7313605" y="0"/>
                </a:lnTo>
                <a:lnTo>
                  <a:pt x="7313605" y="4079620"/>
                </a:lnTo>
                <a:lnTo>
                  <a:pt x="0" y="4079620"/>
                </a:lnTo>
                <a:lnTo>
                  <a:pt x="0" y="0"/>
                </a:lnTo>
                <a:close/>
              </a:path>
            </a:pathLst>
          </a:custGeom>
          <a:blipFill>
            <a:blip r:embed="rId4"/>
            <a:stretch>
              <a:fillRect/>
            </a:stretch>
          </a:blipFill>
        </p:spPr>
        <p:txBody>
          <a:bodyPr/>
          <a:lstStyle/>
          <a:p>
            <a:endParaRPr lang="en-US"/>
          </a:p>
        </p:txBody>
      </p:sp>
      <p:sp>
        <p:nvSpPr>
          <p:cNvPr id="4" name="Freeform 4"/>
          <p:cNvSpPr/>
          <p:nvPr/>
        </p:nvSpPr>
        <p:spPr>
          <a:xfrm>
            <a:off x="695400" y="1717779"/>
            <a:ext cx="8680546" cy="5873836"/>
          </a:xfrm>
          <a:custGeom>
            <a:avLst/>
            <a:gdLst/>
            <a:ahLst/>
            <a:cxnLst/>
            <a:rect l="l" t="t" r="r" b="b"/>
            <a:pathLst>
              <a:path w="8680546" h="5873836">
                <a:moveTo>
                  <a:pt x="0" y="0"/>
                </a:moveTo>
                <a:lnTo>
                  <a:pt x="8680546" y="0"/>
                </a:lnTo>
                <a:lnTo>
                  <a:pt x="8680546" y="5873836"/>
                </a:lnTo>
                <a:lnTo>
                  <a:pt x="0" y="587383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0876597" cy="405734"/>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otham"/>
                <a:ea typeface="Gotham"/>
                <a:cs typeface="Gotham"/>
                <a:sym typeface="Gotham"/>
              </a:rPr>
              <a:t>Source: Primack, R. B, Miller-Rushing, A.J. 2012. </a:t>
            </a:r>
            <a:r>
              <a:rPr lang="en-US" sz="2400" i="1">
                <a:solidFill>
                  <a:srgbClr val="FFFFFF"/>
                </a:solidFill>
                <a:latin typeface="Gotham Italics"/>
                <a:ea typeface="Gotham Italics"/>
                <a:cs typeface="Gotham Italics"/>
                <a:sym typeface="Gotham Italics"/>
              </a:rPr>
              <a:t>BioScience</a:t>
            </a:r>
          </a:p>
        </p:txBody>
      </p:sp>
      <p:sp>
        <p:nvSpPr>
          <p:cNvPr id="6" name="TextBox 6"/>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otham"/>
                <a:ea typeface="Gotham"/>
                <a:cs typeface="Gotham"/>
                <a:sym typeface="Gotham"/>
              </a:rPr>
              <a:t>Credit: (left) statesummaries.ncics.org, (right) The New Phobia via Wikipedia, Public Domain</a:t>
            </a:r>
          </a:p>
        </p:txBody>
      </p:sp>
      <p:sp>
        <p:nvSpPr>
          <p:cNvPr id="7" name="Freeform 7"/>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9559518" h="13031529">
                <a:moveTo>
                  <a:pt x="0" y="0"/>
                </a:moveTo>
                <a:lnTo>
                  <a:pt x="19559518" y="0"/>
                </a:lnTo>
                <a:lnTo>
                  <a:pt x="19559518" y="13031529"/>
                </a:lnTo>
                <a:lnTo>
                  <a:pt x="0" y="13031529"/>
                </a:lnTo>
                <a:lnTo>
                  <a:pt x="0" y="0"/>
                </a:lnTo>
                <a:close/>
              </a:path>
            </a:pathLst>
          </a:custGeom>
          <a:blipFill>
            <a:blip r:embed="rId3"/>
            <a:stretch>
              <a:fillRect l="-1" t="-17456" r="-6953" b="-9222"/>
            </a:stretch>
          </a:blipFill>
        </p:spPr>
        <p:txBody>
          <a:bodyPr/>
          <a:lstStyle/>
          <a:p>
            <a:endParaRPr lang="en-US" dirty="0"/>
          </a:p>
        </p:txBody>
      </p:sp>
      <p:sp>
        <p:nvSpPr>
          <p:cNvPr id="3" name="Freeform 3"/>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Brian F Powell</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9201" y="0"/>
            <a:ext cx="14949598" cy="9520703"/>
          </a:xfrm>
          <a:custGeom>
            <a:avLst/>
            <a:gdLst/>
            <a:ahLst/>
            <a:cxnLst/>
            <a:rect l="l" t="t" r="r" b="b"/>
            <a:pathLst>
              <a:path w="14949598" h="9520703">
                <a:moveTo>
                  <a:pt x="0" y="0"/>
                </a:moveTo>
                <a:lnTo>
                  <a:pt x="14949598" y="0"/>
                </a:lnTo>
                <a:lnTo>
                  <a:pt x="14949598" y="9520703"/>
                </a:lnTo>
                <a:lnTo>
                  <a:pt x="0" y="9520703"/>
                </a:lnTo>
                <a:lnTo>
                  <a:pt x="0" y="0"/>
                </a:lnTo>
                <a:close/>
              </a:path>
            </a:pathLst>
          </a:custGeom>
          <a:blipFill>
            <a:blip r:embed="rId3"/>
            <a:stretch>
              <a:fillRect/>
            </a:stretch>
          </a:blipFill>
        </p:spPr>
        <p:txBody>
          <a:bodyPr/>
          <a:lstStyle/>
          <a:p>
            <a:endParaRPr lang="en-US"/>
          </a:p>
        </p:txBody>
      </p:sp>
      <p:sp>
        <p:nvSpPr>
          <p:cNvPr id="3" name="Freeform 3"/>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endParaRPr lang="en-US"/>
          </a:p>
        </p:txBody>
      </p:sp>
      <p:sp>
        <p:nvSpPr>
          <p:cNvPr id="5" name="Freeform 5"/>
          <p:cNvSpPr/>
          <p:nvPr/>
        </p:nvSpPr>
        <p:spPr>
          <a:xfrm>
            <a:off x="3708755" y="1028700"/>
            <a:ext cx="5155367" cy="2389073"/>
          </a:xfrm>
          <a:custGeom>
            <a:avLst/>
            <a:gdLst/>
            <a:ahLst/>
            <a:cxnLst/>
            <a:rect l="l" t="t" r="r" b="b"/>
            <a:pathLst>
              <a:path w="5155367" h="2389073">
                <a:moveTo>
                  <a:pt x="0" y="0"/>
                </a:moveTo>
                <a:lnTo>
                  <a:pt x="5155367" y="0"/>
                </a:lnTo>
                <a:lnTo>
                  <a:pt x="5155367" y="2389073"/>
                </a:lnTo>
                <a:lnTo>
                  <a:pt x="0" y="238907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0" y="9646217"/>
            <a:ext cx="14217629" cy="405734"/>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Gotham"/>
                <a:ea typeface="Gotham"/>
                <a:cs typeface="Gotham"/>
                <a:sym typeface="Gotham"/>
              </a:rPr>
              <a:t>Credit: </a:t>
            </a:r>
            <a:r>
              <a:rPr lang="en-US" sz="2400" u="sng">
                <a:solidFill>
                  <a:srgbClr val="000000"/>
                </a:solidFill>
                <a:latin typeface="Gotham"/>
                <a:ea typeface="Gotham"/>
                <a:cs typeface="Gotham"/>
                <a:sym typeface="Gotham"/>
                <a:hlinkClick r:id="rId7" tooltip="https://www.epa.gov/climate-indicators/climate-change-indicators-bird-wintering-ranges"/>
              </a:rPr>
              <a:t>www.epa.gov/climate-indicators/climate-change-indicators-bird-wintering-ranges</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62835" y="1250971"/>
            <a:ext cx="8362330" cy="8445953"/>
          </a:xfrm>
          <a:custGeom>
            <a:avLst/>
            <a:gdLst/>
            <a:ahLst/>
            <a:cxnLst/>
            <a:rect l="l" t="t" r="r" b="b"/>
            <a:pathLst>
              <a:path w="8362330" h="8445953">
                <a:moveTo>
                  <a:pt x="0" y="0"/>
                </a:moveTo>
                <a:lnTo>
                  <a:pt x="8362330" y="0"/>
                </a:lnTo>
                <a:lnTo>
                  <a:pt x="8362330" y="8445954"/>
                </a:lnTo>
                <a:lnTo>
                  <a:pt x="0" y="844595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60736" y="9649300"/>
            <a:ext cx="7151690" cy="405734"/>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otham"/>
                <a:ea typeface="Gotham"/>
                <a:cs typeface="Gotham"/>
                <a:sym typeface="Gotham"/>
              </a:rPr>
              <a:t>Credit: Follet and Strezov 2015, </a:t>
            </a:r>
            <a:r>
              <a:rPr lang="en-US" sz="2400" i="1">
                <a:solidFill>
                  <a:srgbClr val="000000"/>
                </a:solidFill>
                <a:latin typeface="Gotham Italics"/>
                <a:ea typeface="Gotham Italics"/>
                <a:cs typeface="Gotham Italics"/>
                <a:sym typeface="Gotham Italics"/>
              </a:rPr>
              <a:t>PLoS ONE</a:t>
            </a:r>
          </a:p>
        </p:txBody>
      </p:sp>
      <p:sp>
        <p:nvSpPr>
          <p:cNvPr id="4" name="Freeform 4"/>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
        <p:nvSpPr>
          <p:cNvPr id="5" name="Freeform 5"/>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933493" y="415386"/>
            <a:ext cx="10799047" cy="596848"/>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Gotham"/>
                <a:ea typeface="Gotham"/>
                <a:cs typeface="Gotham"/>
                <a:sym typeface="Gotham"/>
              </a:rPr>
              <a:t>Number of publications featuring citizen science </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331691"/>
          </a:xfrm>
          <a:custGeom>
            <a:avLst/>
            <a:gdLst/>
            <a:ahLst/>
            <a:cxnLst/>
            <a:rect l="l" t="t" r="r" b="b"/>
            <a:pathLst>
              <a:path w="19925407" h="10331691">
                <a:moveTo>
                  <a:pt x="0" y="0"/>
                </a:moveTo>
                <a:lnTo>
                  <a:pt x="19925407" y="0"/>
                </a:lnTo>
                <a:lnTo>
                  <a:pt x="19925407" y="10331691"/>
                </a:lnTo>
                <a:lnTo>
                  <a:pt x="0" y="10331691"/>
                </a:lnTo>
                <a:lnTo>
                  <a:pt x="0" y="0"/>
                </a:lnTo>
                <a:close/>
              </a:path>
            </a:pathLst>
          </a:custGeom>
          <a:blipFill>
            <a:blip r:embed="rId3"/>
            <a:stretch>
              <a:fillRect l="-8953" r="-52459"/>
            </a:stretch>
          </a:blipFill>
        </p:spPr>
        <p:txBody>
          <a:bodyPr/>
          <a:lstStyle/>
          <a:p>
            <a:endParaRPr lang="en-US" dirty="0"/>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10102453" y="459466"/>
            <a:ext cx="7464592" cy="6105579"/>
            <a:chOff x="0" y="0"/>
            <a:chExt cx="1965983" cy="1608054"/>
          </a:xfrm>
        </p:grpSpPr>
        <p:sp>
          <p:nvSpPr>
            <p:cNvPr id="6" name="Freeform 6"/>
            <p:cNvSpPr/>
            <p:nvPr/>
          </p:nvSpPr>
          <p:spPr>
            <a:xfrm>
              <a:off x="0" y="0"/>
              <a:ext cx="1965983" cy="1608054"/>
            </a:xfrm>
            <a:custGeom>
              <a:avLst/>
              <a:gdLst/>
              <a:ahLst/>
              <a:cxnLst/>
              <a:rect l="l" t="t" r="r" b="b"/>
              <a:pathLst>
                <a:path w="1965983" h="1608054">
                  <a:moveTo>
                    <a:pt x="52895" y="0"/>
                  </a:moveTo>
                  <a:lnTo>
                    <a:pt x="1913088" y="0"/>
                  </a:lnTo>
                  <a:cubicBezTo>
                    <a:pt x="1927117" y="0"/>
                    <a:pt x="1940571" y="5573"/>
                    <a:pt x="1950491" y="15493"/>
                  </a:cubicBezTo>
                  <a:cubicBezTo>
                    <a:pt x="1960410" y="25412"/>
                    <a:pt x="1965983" y="38866"/>
                    <a:pt x="1965983" y="52895"/>
                  </a:cubicBezTo>
                  <a:lnTo>
                    <a:pt x="1965983" y="1555159"/>
                  </a:lnTo>
                  <a:cubicBezTo>
                    <a:pt x="1965983" y="1569187"/>
                    <a:pt x="1960410" y="1582641"/>
                    <a:pt x="1950491" y="1592561"/>
                  </a:cubicBezTo>
                  <a:cubicBezTo>
                    <a:pt x="1940571" y="1602481"/>
                    <a:pt x="1927117" y="1608054"/>
                    <a:pt x="1913088" y="1608054"/>
                  </a:cubicBezTo>
                  <a:lnTo>
                    <a:pt x="52895" y="1608054"/>
                  </a:lnTo>
                  <a:cubicBezTo>
                    <a:pt x="38866" y="1608054"/>
                    <a:pt x="25412" y="1602481"/>
                    <a:pt x="15493" y="1592561"/>
                  </a:cubicBezTo>
                  <a:cubicBezTo>
                    <a:pt x="5573" y="1582641"/>
                    <a:pt x="0" y="1569187"/>
                    <a:pt x="0" y="1555159"/>
                  </a:cubicBezTo>
                  <a:lnTo>
                    <a:pt x="0" y="52895"/>
                  </a:lnTo>
                  <a:cubicBezTo>
                    <a:pt x="0" y="38866"/>
                    <a:pt x="5573" y="25412"/>
                    <a:pt x="15493" y="15493"/>
                  </a:cubicBezTo>
                  <a:cubicBezTo>
                    <a:pt x="25412" y="5573"/>
                    <a:pt x="38866" y="0"/>
                    <a:pt x="52895" y="0"/>
                  </a:cubicBezTo>
                  <a:close/>
                </a:path>
              </a:pathLst>
            </a:custGeom>
            <a:solidFill>
              <a:srgbClr val="252422">
                <a:alpha val="80000"/>
              </a:srgbClr>
            </a:solidFill>
          </p:spPr>
          <p:txBody>
            <a:bodyPr/>
            <a:lstStyle/>
            <a:p>
              <a:endParaRPr lang="en-US"/>
            </a:p>
          </p:txBody>
        </p:sp>
        <p:sp>
          <p:nvSpPr>
            <p:cNvPr id="7" name="TextBox 7"/>
            <p:cNvSpPr txBox="1"/>
            <p:nvPr/>
          </p:nvSpPr>
          <p:spPr>
            <a:xfrm>
              <a:off x="0" y="-95250"/>
              <a:ext cx="1965983" cy="1703304"/>
            </a:xfrm>
            <a:prstGeom prst="rect">
              <a:avLst/>
            </a:prstGeom>
          </p:spPr>
          <p:txBody>
            <a:bodyPr lIns="50800" tIns="50800" rIns="50800" bIns="50800" rtlCol="0" anchor="ctr"/>
            <a:lstStyle/>
            <a:p>
              <a:pPr algn="ctr">
                <a:lnSpc>
                  <a:spcPts val="6719"/>
                </a:lnSpc>
              </a:pPr>
              <a:r>
                <a:rPr lang="en-US" sz="4799">
                  <a:solidFill>
                    <a:srgbClr val="FFFFFF">
                      <a:alpha val="80000"/>
                    </a:srgbClr>
                  </a:solidFill>
                  <a:latin typeface="Gotham"/>
                  <a:ea typeface="Gotham"/>
                  <a:cs typeface="Gotham"/>
                  <a:sym typeface="Gotham"/>
                </a:rPr>
                <a:t>“Quality of data collected by volunteers, on a project-by-project basis, has generally been found as reliable as the data collected by professionals.”</a:t>
              </a:r>
            </a:p>
          </p:txBody>
        </p:sp>
      </p:grpSp>
      <p:sp>
        <p:nvSpPr>
          <p:cNvPr id="8" name="TextBox 8"/>
          <p:cNvSpPr txBox="1"/>
          <p:nvPr/>
        </p:nvSpPr>
        <p:spPr>
          <a:xfrm>
            <a:off x="-294682" y="9803717"/>
            <a:ext cx="10397135" cy="405734"/>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Gotham"/>
                <a:ea typeface="Gotham"/>
                <a:cs typeface="Gotham"/>
                <a:sym typeface="Gotham"/>
              </a:rPr>
              <a:t>Source: Cooper et al 2014, </a:t>
            </a:r>
            <a:r>
              <a:rPr lang="en-US" sz="2400" i="1">
                <a:solidFill>
                  <a:srgbClr val="FFFFFF"/>
                </a:solidFill>
                <a:latin typeface="Gotham Italics"/>
                <a:ea typeface="Gotham Italics"/>
                <a:cs typeface="Gotham Italics"/>
                <a:sym typeface="Gotham Italics"/>
              </a:rPr>
              <a:t>PLoS ONE; </a:t>
            </a:r>
            <a:r>
              <a:rPr lang="en-US" sz="2400">
                <a:solidFill>
                  <a:srgbClr val="FFFFFF"/>
                </a:solidFill>
                <a:latin typeface="Gotham"/>
                <a:ea typeface="Gotham"/>
                <a:cs typeface="Gotham"/>
                <a:sym typeface="Gotham"/>
              </a:rPr>
              <a:t>Photo: Brian F Powell</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19266747" h="12836470">
                <a:moveTo>
                  <a:pt x="0" y="0"/>
                </a:moveTo>
                <a:lnTo>
                  <a:pt x="19266747" y="0"/>
                </a:lnTo>
                <a:lnTo>
                  <a:pt x="19266747" y="12836470"/>
                </a:lnTo>
                <a:lnTo>
                  <a:pt x="0" y="12836470"/>
                </a:lnTo>
                <a:lnTo>
                  <a:pt x="0" y="0"/>
                </a:lnTo>
                <a:close/>
              </a:path>
            </a:pathLst>
          </a:custGeom>
          <a:blipFill>
            <a:blip r:embed="rId3"/>
            <a:stretch>
              <a:fillRect l="-2067" t="-1780" r="-3285" b="-23003"/>
            </a:stretch>
          </a:blipFill>
        </p:spPr>
        <p:txBody>
          <a:bodyPr/>
          <a:lstStyle/>
          <a:p>
            <a:endParaRPr lang="en-US" dirty="0"/>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9144000" y="1637021"/>
            <a:ext cx="7887362" cy="3562576"/>
            <a:chOff x="0" y="0"/>
            <a:chExt cx="2077330" cy="938292"/>
          </a:xfrm>
        </p:grpSpPr>
        <p:sp>
          <p:nvSpPr>
            <p:cNvPr id="6" name="Freeform 6"/>
            <p:cNvSpPr/>
            <p:nvPr/>
          </p:nvSpPr>
          <p:spPr>
            <a:xfrm>
              <a:off x="0" y="0"/>
              <a:ext cx="2077330" cy="938292"/>
            </a:xfrm>
            <a:custGeom>
              <a:avLst/>
              <a:gdLst/>
              <a:ahLst/>
              <a:cxnLst/>
              <a:rect l="l" t="t" r="r" b="b"/>
              <a:pathLst>
                <a:path w="2077330" h="938292">
                  <a:moveTo>
                    <a:pt x="50060" y="0"/>
                  </a:moveTo>
                  <a:lnTo>
                    <a:pt x="2027270" y="0"/>
                  </a:lnTo>
                  <a:cubicBezTo>
                    <a:pt x="2054917" y="0"/>
                    <a:pt x="2077330" y="22412"/>
                    <a:pt x="2077330" y="50060"/>
                  </a:cubicBezTo>
                  <a:lnTo>
                    <a:pt x="2077330" y="888232"/>
                  </a:lnTo>
                  <a:cubicBezTo>
                    <a:pt x="2077330" y="915879"/>
                    <a:pt x="2054917" y="938292"/>
                    <a:pt x="2027270" y="938292"/>
                  </a:cubicBezTo>
                  <a:lnTo>
                    <a:pt x="50060" y="938292"/>
                  </a:lnTo>
                  <a:cubicBezTo>
                    <a:pt x="22412" y="938292"/>
                    <a:pt x="0" y="915879"/>
                    <a:pt x="0" y="888232"/>
                  </a:cubicBezTo>
                  <a:lnTo>
                    <a:pt x="0" y="50060"/>
                  </a:lnTo>
                  <a:cubicBezTo>
                    <a:pt x="0" y="22412"/>
                    <a:pt x="22412" y="0"/>
                    <a:pt x="50060" y="0"/>
                  </a:cubicBezTo>
                  <a:close/>
                </a:path>
              </a:pathLst>
            </a:custGeom>
            <a:solidFill>
              <a:srgbClr val="252422">
                <a:alpha val="80000"/>
              </a:srgbClr>
            </a:solidFill>
          </p:spPr>
          <p:txBody>
            <a:bodyPr/>
            <a:lstStyle/>
            <a:p>
              <a:endParaRPr lang="en-US"/>
            </a:p>
          </p:txBody>
        </p:sp>
        <p:sp>
          <p:nvSpPr>
            <p:cNvPr id="7" name="TextBox 7"/>
            <p:cNvSpPr txBox="1"/>
            <p:nvPr/>
          </p:nvSpPr>
          <p:spPr>
            <a:xfrm>
              <a:off x="0" y="-95250"/>
              <a:ext cx="2077330" cy="1033542"/>
            </a:xfrm>
            <a:prstGeom prst="rect">
              <a:avLst/>
            </a:prstGeom>
          </p:spPr>
          <p:txBody>
            <a:bodyPr lIns="50800" tIns="50800" rIns="50800" bIns="50800" rtlCol="0" anchor="ctr"/>
            <a:lstStyle/>
            <a:p>
              <a:pPr algn="ctr">
                <a:lnSpc>
                  <a:spcPts val="6719"/>
                </a:lnSpc>
              </a:pPr>
              <a:r>
                <a:rPr lang="en-US" sz="4799">
                  <a:solidFill>
                    <a:srgbClr val="FFFFFF">
                      <a:alpha val="80000"/>
                    </a:srgbClr>
                  </a:solidFill>
                  <a:latin typeface="Gotham"/>
                  <a:ea typeface="Gotham"/>
                  <a:cs typeface="Gotham"/>
                  <a:sym typeface="Gotham"/>
                </a:rPr>
                <a:t>Volunteers contribute an estimated 2 and a half billion dollars each year to biodiversity research</a:t>
              </a:r>
            </a:p>
          </p:txBody>
        </p:sp>
      </p:grpSp>
      <p:sp>
        <p:nvSpPr>
          <p:cNvPr id="8" name="TextBox 8"/>
          <p:cNvSpPr txBox="1"/>
          <p:nvPr/>
        </p:nvSpPr>
        <p:spPr>
          <a:xfrm>
            <a:off x="-211336" y="287193"/>
            <a:ext cx="9144000" cy="405734"/>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Gotham"/>
                <a:ea typeface="Gotham"/>
                <a:cs typeface="Gotham"/>
                <a:sym typeface="Gotham"/>
              </a:rPr>
              <a:t>Source: Theobald et al. 2015, </a:t>
            </a:r>
            <a:r>
              <a:rPr lang="en-US" sz="2400" i="1">
                <a:solidFill>
                  <a:srgbClr val="000000"/>
                </a:solidFill>
                <a:latin typeface="Gotham Italics"/>
                <a:ea typeface="Gotham Italics"/>
                <a:cs typeface="Gotham Italics"/>
                <a:sym typeface="Gotham Italics"/>
              </a:rPr>
              <a:t>Biological Conservation</a:t>
            </a:r>
          </a:p>
        </p:txBody>
      </p:sp>
      <p:sp>
        <p:nvSpPr>
          <p:cNvPr id="9" name="TextBox 9"/>
          <p:cNvSpPr txBox="1"/>
          <p:nvPr/>
        </p:nvSpPr>
        <p:spPr>
          <a:xfrm>
            <a:off x="8932664" y="4846003"/>
            <a:ext cx="422672" cy="537845"/>
          </a:xfrm>
          <a:prstGeom prst="rect">
            <a:avLst/>
          </a:prstGeom>
        </p:spPr>
        <p:txBody>
          <a:bodyPr lIns="0" tIns="0" rIns="0" bIns="0" rtlCol="0" anchor="t">
            <a:spAutoFit/>
          </a:bodyPr>
          <a:lstStyle/>
          <a:p>
            <a:pPr algn="ctr">
              <a:lnSpc>
                <a:spcPts val="4480"/>
              </a:lnSpc>
            </a:pPr>
            <a:r>
              <a:rPr lang="en-US" sz="3200" b="1">
                <a:solidFill>
                  <a:srgbClr val="000000"/>
                </a:solidFill>
                <a:latin typeface="Frutiger Condensed Bold"/>
                <a:ea typeface="Frutiger Condensed Bold"/>
                <a:cs typeface="Frutiger Condensed Bold"/>
                <a:sym typeface="Frutiger Condensed Bold"/>
              </a:rPr>
              <a:t>20</a:t>
            </a:r>
          </a:p>
        </p:txBody>
      </p:sp>
      <p:sp>
        <p:nvSpPr>
          <p:cNvPr id="10" name="TextBox 10"/>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Brian F Powell</a:t>
            </a: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440401" cy="10287000"/>
          </a:xfrm>
          <a:custGeom>
            <a:avLst/>
            <a:gdLst/>
            <a:ahLst/>
            <a:cxnLst/>
            <a:rect l="l" t="t" r="r" b="b"/>
            <a:pathLst>
              <a:path w="19576044" h="12969129">
                <a:moveTo>
                  <a:pt x="0" y="0"/>
                </a:moveTo>
                <a:lnTo>
                  <a:pt x="19576044" y="0"/>
                </a:lnTo>
                <a:lnTo>
                  <a:pt x="19576044" y="12969130"/>
                </a:lnTo>
                <a:lnTo>
                  <a:pt x="0" y="12969130"/>
                </a:lnTo>
                <a:lnTo>
                  <a:pt x="0" y="0"/>
                </a:lnTo>
                <a:close/>
              </a:path>
            </a:pathLst>
          </a:custGeom>
          <a:blipFill>
            <a:blip r:embed="rId3"/>
            <a:stretch>
              <a:fillRect l="-5886" t="-13039" r="-272" b="-13035"/>
            </a:stretch>
          </a:blipFill>
        </p:spPr>
        <p:txBody>
          <a:bodyPr/>
          <a:lstStyle/>
          <a:p>
            <a:endParaRPr lang="en-US" dirty="0"/>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otham"/>
                <a:ea typeface="Gotham"/>
                <a:cs typeface="Gotham"/>
                <a:sym typeface="Gotham"/>
              </a:rPr>
              <a:t>Photo: Brian F Powell</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313339" h="14179420">
                <a:moveTo>
                  <a:pt x="0" y="0"/>
                </a:moveTo>
                <a:lnTo>
                  <a:pt x="19313339" y="0"/>
                </a:lnTo>
                <a:lnTo>
                  <a:pt x="19313339" y="14179420"/>
                </a:lnTo>
                <a:lnTo>
                  <a:pt x="0" y="14179420"/>
                </a:lnTo>
                <a:lnTo>
                  <a:pt x="0" y="0"/>
                </a:lnTo>
                <a:close/>
              </a:path>
            </a:pathLst>
          </a:custGeom>
          <a:blipFill>
            <a:blip r:embed="rId3"/>
            <a:stretch>
              <a:fillRect r="-5607" b="-44329"/>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Elizabeth Murray English via Unsplash, Public Domain</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9950"/>
            <a:ext cx="18288000" cy="10575008"/>
          </a:xfrm>
          <a:custGeom>
            <a:avLst/>
            <a:gdLst/>
            <a:ahLst/>
            <a:cxnLst/>
            <a:rect l="l" t="t" r="r" b="b"/>
            <a:pathLst>
              <a:path w="18288000" h="27363591">
                <a:moveTo>
                  <a:pt x="0" y="0"/>
                </a:moveTo>
                <a:lnTo>
                  <a:pt x="18288000" y="0"/>
                </a:lnTo>
                <a:lnTo>
                  <a:pt x="18288000" y="27363591"/>
                </a:lnTo>
                <a:lnTo>
                  <a:pt x="0" y="27363591"/>
                </a:lnTo>
                <a:lnTo>
                  <a:pt x="0" y="0"/>
                </a:lnTo>
                <a:close/>
              </a:path>
            </a:pathLst>
          </a:custGeom>
          <a:blipFill>
            <a:blip r:embed="rId3"/>
            <a:stretch>
              <a:fillRect t="-1788" b="-156969"/>
            </a:stretch>
          </a:blipFill>
        </p:spPr>
        <p:txBody>
          <a:bodyPr/>
          <a:lstStyle/>
          <a:p>
            <a:endParaRPr lang="en-US" dirty="0"/>
          </a:p>
        </p:txBody>
      </p:sp>
      <p:grpSp>
        <p:nvGrpSpPr>
          <p:cNvPr id="3" name="Group 3"/>
          <p:cNvGrpSpPr/>
          <p:nvPr/>
        </p:nvGrpSpPr>
        <p:grpSpPr>
          <a:xfrm>
            <a:off x="4" y="-346969"/>
            <a:ext cx="18312528" cy="10773975"/>
            <a:chOff x="-6460" y="-57150"/>
            <a:chExt cx="4823053" cy="2837590"/>
          </a:xfrm>
        </p:grpSpPr>
        <p:sp>
          <p:nvSpPr>
            <p:cNvPr id="4" name="Freeform 4"/>
            <p:cNvSpPr/>
            <p:nvPr/>
          </p:nvSpPr>
          <p:spPr>
            <a:xfrm>
              <a:off x="-6460" y="2641"/>
              <a:ext cx="4816592" cy="2777799"/>
            </a:xfrm>
            <a:custGeom>
              <a:avLst/>
              <a:gdLst/>
              <a:ahLst/>
              <a:cxnLst/>
              <a:rect l="l" t="t" r="r" b="b"/>
              <a:pathLst>
                <a:path w="4816592" h="2777799">
                  <a:moveTo>
                    <a:pt x="0" y="0"/>
                  </a:moveTo>
                  <a:lnTo>
                    <a:pt x="4816592" y="0"/>
                  </a:lnTo>
                  <a:lnTo>
                    <a:pt x="4816592" y="2777799"/>
                  </a:lnTo>
                  <a:lnTo>
                    <a:pt x="0" y="2777799"/>
                  </a:lnTo>
                  <a:close/>
                </a:path>
              </a:pathLst>
            </a:custGeom>
            <a:solidFill>
              <a:srgbClr val="231F20">
                <a:alpha val="42745"/>
              </a:srgbClr>
            </a:solidFill>
          </p:spPr>
          <p:txBody>
            <a:bodyPr/>
            <a:lstStyle/>
            <a:p>
              <a:endParaRPr lang="en-US"/>
            </a:p>
          </p:txBody>
        </p:sp>
        <p:sp>
          <p:nvSpPr>
            <p:cNvPr id="5" name="TextBox 5"/>
            <p:cNvSpPr txBox="1"/>
            <p:nvPr/>
          </p:nvSpPr>
          <p:spPr>
            <a:xfrm>
              <a:off x="0" y="-57150"/>
              <a:ext cx="4816593" cy="2834949"/>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6600702" y="8736343"/>
            <a:ext cx="3076364" cy="954227"/>
          </a:xfrm>
          <a:custGeom>
            <a:avLst/>
            <a:gdLst/>
            <a:ahLst/>
            <a:cxnLst/>
            <a:rect l="l" t="t" r="r" b="b"/>
            <a:pathLst>
              <a:path w="3076364" h="954227">
                <a:moveTo>
                  <a:pt x="0" y="0"/>
                </a:moveTo>
                <a:lnTo>
                  <a:pt x="3076364" y="0"/>
                </a:lnTo>
                <a:lnTo>
                  <a:pt x="3076364" y="954228"/>
                </a:lnTo>
                <a:lnTo>
                  <a:pt x="0" y="954228"/>
                </a:lnTo>
                <a:lnTo>
                  <a:pt x="0" y="0"/>
                </a:lnTo>
                <a:close/>
              </a:path>
            </a:pathLst>
          </a:custGeom>
          <a:blipFill>
            <a:blip r:embed="rId4"/>
            <a:stretch>
              <a:fillRect/>
            </a:stretch>
          </a:blipFill>
        </p:spPr>
        <p:txBody>
          <a:bodyPr/>
          <a:lstStyle/>
          <a:p>
            <a:endParaRPr lang="en-US"/>
          </a:p>
        </p:txBody>
      </p:sp>
      <p:sp>
        <p:nvSpPr>
          <p:cNvPr id="7" name="Freeform 7"/>
          <p:cNvSpPr/>
          <p:nvPr/>
        </p:nvSpPr>
        <p:spPr>
          <a:xfrm>
            <a:off x="6263228" y="578544"/>
            <a:ext cx="5761543" cy="2666002"/>
          </a:xfrm>
          <a:custGeom>
            <a:avLst/>
            <a:gdLst/>
            <a:ahLst/>
            <a:cxnLst/>
            <a:rect l="l" t="t" r="r" b="b"/>
            <a:pathLst>
              <a:path w="5761543" h="2666002">
                <a:moveTo>
                  <a:pt x="0" y="0"/>
                </a:moveTo>
                <a:lnTo>
                  <a:pt x="5761544" y="0"/>
                </a:lnTo>
                <a:lnTo>
                  <a:pt x="5761544" y="2666003"/>
                </a:lnTo>
                <a:lnTo>
                  <a:pt x="0" y="2666003"/>
                </a:lnTo>
                <a:lnTo>
                  <a:pt x="0" y="0"/>
                </a:lnTo>
                <a:close/>
              </a:path>
            </a:pathLst>
          </a:custGeom>
          <a:blipFill>
            <a:blip r:embed="rId5"/>
            <a:stretch>
              <a:fillRect/>
            </a:stretch>
          </a:blipFill>
        </p:spPr>
        <p:txBody>
          <a:bodyPr/>
          <a:lstStyle/>
          <a:p>
            <a:endParaRPr lang="en-US"/>
          </a:p>
        </p:txBody>
      </p:sp>
      <p:sp>
        <p:nvSpPr>
          <p:cNvPr id="8" name="Freeform 8"/>
          <p:cNvSpPr/>
          <p:nvPr/>
        </p:nvSpPr>
        <p:spPr>
          <a:xfrm>
            <a:off x="10416774" y="8675450"/>
            <a:ext cx="1007559" cy="1015120"/>
          </a:xfrm>
          <a:custGeom>
            <a:avLst/>
            <a:gdLst/>
            <a:ahLst/>
            <a:cxnLst/>
            <a:rect l="l" t="t" r="r" b="b"/>
            <a:pathLst>
              <a:path w="1007559" h="1015120">
                <a:moveTo>
                  <a:pt x="0" y="0"/>
                </a:moveTo>
                <a:lnTo>
                  <a:pt x="1007559" y="0"/>
                </a:lnTo>
                <a:lnTo>
                  <a:pt x="1007559" y="1015121"/>
                </a:lnTo>
                <a:lnTo>
                  <a:pt x="0" y="1015121"/>
                </a:lnTo>
                <a:lnTo>
                  <a:pt x="0" y="0"/>
                </a:lnTo>
                <a:close/>
              </a:path>
            </a:pathLst>
          </a:custGeom>
          <a:blipFill>
            <a:blip r:embed="rId6"/>
            <a:stretch>
              <a:fillRect/>
            </a:stretch>
          </a:blipFill>
        </p:spPr>
        <p:txBody>
          <a:bodyPr/>
          <a:lstStyle/>
          <a:p>
            <a:endParaRPr lang="en-US"/>
          </a:p>
        </p:txBody>
      </p:sp>
      <p:sp>
        <p:nvSpPr>
          <p:cNvPr id="9" name="Freeform 9"/>
          <p:cNvSpPr/>
          <p:nvPr/>
        </p:nvSpPr>
        <p:spPr>
          <a:xfrm>
            <a:off x="4696108" y="4807453"/>
            <a:ext cx="8944848" cy="2305091"/>
          </a:xfrm>
          <a:custGeom>
            <a:avLst/>
            <a:gdLst/>
            <a:ahLst/>
            <a:cxnLst/>
            <a:rect l="l" t="t" r="r" b="b"/>
            <a:pathLst>
              <a:path w="8944848" h="2305091">
                <a:moveTo>
                  <a:pt x="0" y="0"/>
                </a:moveTo>
                <a:lnTo>
                  <a:pt x="8944848" y="0"/>
                </a:lnTo>
                <a:lnTo>
                  <a:pt x="8944848" y="2305091"/>
                </a:lnTo>
                <a:lnTo>
                  <a:pt x="0" y="2305091"/>
                </a:lnTo>
                <a:lnTo>
                  <a:pt x="0" y="0"/>
                </a:lnTo>
                <a:close/>
              </a:path>
            </a:pathLst>
          </a:custGeom>
          <a:blipFill>
            <a:blip r:embed="rId7"/>
            <a:stretch>
              <a:fillRect t="-41416" b="-77214"/>
            </a:stretch>
          </a:blipFill>
        </p:spPr>
        <p:txBody>
          <a:bodyPr/>
          <a:lstStyle/>
          <a:p>
            <a:endParaRPr lang="en-US"/>
          </a:p>
        </p:txBody>
      </p:sp>
      <p:sp>
        <p:nvSpPr>
          <p:cNvPr id="10" name="TextBox 10"/>
          <p:cNvSpPr txBox="1"/>
          <p:nvPr/>
        </p:nvSpPr>
        <p:spPr>
          <a:xfrm>
            <a:off x="6542511" y="4046259"/>
            <a:ext cx="5202979" cy="1097241"/>
          </a:xfrm>
          <a:prstGeom prst="rect">
            <a:avLst/>
          </a:prstGeom>
        </p:spPr>
        <p:txBody>
          <a:bodyPr lIns="0" tIns="0" rIns="0" bIns="0" rtlCol="0" anchor="t">
            <a:spAutoFit/>
          </a:bodyPr>
          <a:lstStyle/>
          <a:p>
            <a:pPr algn="ctr">
              <a:lnSpc>
                <a:spcPts val="8819"/>
              </a:lnSpc>
              <a:spcBef>
                <a:spcPct val="0"/>
              </a:spcBef>
            </a:pPr>
            <a:r>
              <a:rPr lang="en-US" sz="6299">
                <a:solidFill>
                  <a:srgbClr val="FFFFFF"/>
                </a:solidFill>
                <a:latin typeface="Arimo"/>
                <a:ea typeface="Arimo"/>
                <a:cs typeface="Arimo"/>
                <a:sym typeface="Arimo"/>
              </a:rPr>
              <a:t>Learn more at </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1671" y="240014"/>
            <a:ext cx="17664658" cy="9805883"/>
            <a:chOff x="0" y="0"/>
            <a:chExt cx="4652420" cy="2582619"/>
          </a:xfrm>
        </p:grpSpPr>
        <p:sp>
          <p:nvSpPr>
            <p:cNvPr id="3" name="Freeform 3"/>
            <p:cNvSpPr/>
            <p:nvPr/>
          </p:nvSpPr>
          <p:spPr>
            <a:xfrm>
              <a:off x="0" y="0"/>
              <a:ext cx="4652420" cy="2582619"/>
            </a:xfrm>
            <a:custGeom>
              <a:avLst/>
              <a:gdLst/>
              <a:ahLst/>
              <a:cxnLst/>
              <a:rect l="l" t="t" r="r" b="b"/>
              <a:pathLst>
                <a:path w="4652420" h="2582619">
                  <a:moveTo>
                    <a:pt x="22352" y="0"/>
                  </a:moveTo>
                  <a:lnTo>
                    <a:pt x="4630069" y="0"/>
                  </a:lnTo>
                  <a:cubicBezTo>
                    <a:pt x="4642413" y="0"/>
                    <a:pt x="4652420" y="10007"/>
                    <a:pt x="4652420" y="22352"/>
                  </a:cubicBezTo>
                  <a:lnTo>
                    <a:pt x="4652420" y="2560267"/>
                  </a:lnTo>
                  <a:cubicBezTo>
                    <a:pt x="4652420" y="2572612"/>
                    <a:pt x="4642413" y="2582619"/>
                    <a:pt x="4630069" y="2582619"/>
                  </a:cubicBezTo>
                  <a:lnTo>
                    <a:pt x="22352" y="2582619"/>
                  </a:lnTo>
                  <a:cubicBezTo>
                    <a:pt x="10007" y="2582619"/>
                    <a:pt x="0" y="2572612"/>
                    <a:pt x="0" y="2560267"/>
                  </a:cubicBezTo>
                  <a:lnTo>
                    <a:pt x="0" y="22352"/>
                  </a:lnTo>
                  <a:cubicBezTo>
                    <a:pt x="0" y="10007"/>
                    <a:pt x="10007" y="0"/>
                    <a:pt x="22352" y="0"/>
                  </a:cubicBezTo>
                  <a:close/>
                </a:path>
              </a:pathLst>
            </a:custGeom>
            <a:solidFill>
              <a:srgbClr val="C45919">
                <a:alpha val="88627"/>
              </a:srgbClr>
            </a:solidFill>
            <a:ln w="171450" cap="rnd">
              <a:solidFill>
                <a:srgbClr val="F37021">
                  <a:alpha val="88627"/>
                </a:srgbClr>
              </a:solidFill>
              <a:prstDash val="solid"/>
              <a:round/>
            </a:ln>
          </p:spPr>
          <p:txBody>
            <a:bodyPr/>
            <a:lstStyle/>
            <a:p>
              <a:endParaRPr lang="en-US"/>
            </a:p>
          </p:txBody>
        </p:sp>
        <p:sp>
          <p:nvSpPr>
            <p:cNvPr id="4" name="TextBox 4"/>
            <p:cNvSpPr txBox="1"/>
            <p:nvPr/>
          </p:nvSpPr>
          <p:spPr>
            <a:xfrm>
              <a:off x="0" y="-104775"/>
              <a:ext cx="4652420" cy="2687394"/>
            </a:xfrm>
            <a:prstGeom prst="rect">
              <a:avLst/>
            </a:prstGeom>
          </p:spPr>
          <p:txBody>
            <a:bodyPr lIns="50800" tIns="50800" rIns="50800" bIns="50800" rtlCol="0" anchor="ctr"/>
            <a:lstStyle/>
            <a:p>
              <a:pPr algn="l">
                <a:lnSpc>
                  <a:spcPts val="6999"/>
                </a:lnSpc>
              </a:pPr>
              <a:r>
                <a:rPr lang="en-US" sz="4999" b="1">
                  <a:solidFill>
                    <a:srgbClr val="FFFFFF">
                      <a:alpha val="88627"/>
                    </a:srgbClr>
                  </a:solidFill>
                  <a:latin typeface="Gotham Bold"/>
                  <a:ea typeface="Gotham Bold"/>
                  <a:cs typeface="Gotham Bold"/>
                  <a:sym typeface="Gotham Bold"/>
                </a:rPr>
                <a:t>References (in order cited)</a:t>
              </a:r>
            </a:p>
            <a:p>
              <a:pPr algn="l">
                <a:lnSpc>
                  <a:spcPts val="3359"/>
                </a:lnSpc>
              </a:pPr>
              <a:r>
                <a:rPr lang="en-US" sz="2399">
                  <a:solidFill>
                    <a:srgbClr val="FFFFFF">
                      <a:alpha val="88627"/>
                    </a:srgbClr>
                  </a:solidFill>
                  <a:latin typeface="Gotham"/>
                  <a:ea typeface="Gotham"/>
                  <a:cs typeface="Gotham"/>
                  <a:sym typeface="Gotham"/>
                </a:rPr>
                <a:t>Bacon B, Khatiri A, Palmer J, Freeth T, Pettitt P, Kentridge R. 2023. An Upper Palaeolithic Proto-writing System and Phenological Calendar. </a:t>
              </a:r>
              <a:r>
                <a:rPr lang="en-US" sz="2399" i="1" u="none">
                  <a:solidFill>
                    <a:srgbClr val="FFFFFF">
                      <a:alpha val="88627"/>
                    </a:srgbClr>
                  </a:solidFill>
                  <a:latin typeface="Gotham Italics"/>
                  <a:ea typeface="Gotham Italics"/>
                  <a:cs typeface="Gotham Italics"/>
                  <a:sym typeface="Gotham Italics"/>
                </a:rPr>
                <a:t>Cambridge Archaeological Journal</a:t>
              </a:r>
              <a:r>
                <a:rPr lang="en-US" sz="2399" u="none">
                  <a:solidFill>
                    <a:srgbClr val="FFFFFF">
                      <a:alpha val="88627"/>
                    </a:srgbClr>
                  </a:solidFill>
                  <a:latin typeface="Gotham"/>
                  <a:ea typeface="Gotham"/>
                  <a:cs typeface="Gotham"/>
                  <a:sym typeface="Gotham"/>
                </a:rPr>
                <a:t> </a:t>
              </a:r>
              <a:r>
                <a:rPr lang="en-US" sz="2399">
                  <a:solidFill>
                    <a:srgbClr val="FFFFFF">
                      <a:alpha val="88627"/>
                    </a:srgbClr>
                  </a:solidFill>
                  <a:latin typeface="Gotham"/>
                  <a:ea typeface="Gotham"/>
                  <a:cs typeface="Gotham"/>
                  <a:sym typeface="Gotham"/>
                </a:rPr>
                <a:t>33(3):371-389. </a:t>
              </a:r>
              <a:r>
                <a:rPr lang="en-US" sz="2399" u="sng">
                  <a:solidFill>
                    <a:srgbClr val="FFFFFF">
                      <a:alpha val="88627"/>
                    </a:srgbClr>
                  </a:solidFill>
                  <a:latin typeface="Gotham"/>
                  <a:ea typeface="Gotham"/>
                  <a:cs typeface="Gotham"/>
                  <a:sym typeface="Gotham"/>
                  <a:hlinkClick r:id="rId2" tooltip="https://doi.org/10.1017/S0959774322000415"/>
                </a:rPr>
                <a:t>doi.org/10.1017/S0959774322000415</a:t>
              </a:r>
              <a:r>
                <a:rPr lang="en-US" sz="2399">
                  <a:solidFill>
                    <a:srgbClr val="FFFFFF">
                      <a:alpha val="88627"/>
                    </a:srgbClr>
                  </a:solidFill>
                  <a:latin typeface="Gotham"/>
                  <a:ea typeface="Gotham"/>
                  <a:cs typeface="Gotham"/>
                  <a:sym typeface="Gotham"/>
                </a:rPr>
                <a:t> </a:t>
              </a:r>
            </a:p>
            <a:p>
              <a:pPr algn="l">
                <a:lnSpc>
                  <a:spcPts val="3359"/>
                </a:lnSpc>
              </a:pPr>
              <a:endParaRPr lang="en-US" sz="2399">
                <a:solidFill>
                  <a:srgbClr val="FFFFFF">
                    <a:alpha val="88627"/>
                  </a:srgbClr>
                </a:solidFill>
                <a:latin typeface="Gotham"/>
                <a:ea typeface="Gotham"/>
                <a:cs typeface="Gotham"/>
                <a:sym typeface="Gotham"/>
              </a:endParaRPr>
            </a:p>
            <a:p>
              <a:pPr algn="l">
                <a:lnSpc>
                  <a:spcPts val="3359"/>
                </a:lnSpc>
              </a:pPr>
              <a:r>
                <a:rPr lang="en-US" sz="2399">
                  <a:solidFill>
                    <a:srgbClr val="FFFFFF">
                      <a:alpha val="88627"/>
                    </a:srgbClr>
                  </a:solidFill>
                  <a:latin typeface="Gotham"/>
                  <a:ea typeface="Gotham"/>
                  <a:cs typeface="Gotham"/>
                  <a:sym typeface="Gotham"/>
                </a:rPr>
                <a:t>Primack RB, Miller-Rushing AJ. 2012. Uncovering, Collecting, and Analyzing Records to Investigate the Ecological Impacts of Climate Change: A Template from Thoreau's Concord. </a:t>
              </a:r>
              <a:r>
                <a:rPr lang="en-US" sz="2399" i="1">
                  <a:solidFill>
                    <a:srgbClr val="FFFFFF">
                      <a:alpha val="88627"/>
                    </a:srgbClr>
                  </a:solidFill>
                  <a:latin typeface="Gotham Italics"/>
                  <a:ea typeface="Gotham Italics"/>
                  <a:cs typeface="Gotham Italics"/>
                  <a:sym typeface="Gotham Italics"/>
                </a:rPr>
                <a:t>BioScience</a:t>
              </a:r>
              <a:r>
                <a:rPr lang="en-US" sz="2399">
                  <a:solidFill>
                    <a:srgbClr val="FFFFFF">
                      <a:alpha val="88627"/>
                    </a:srgbClr>
                  </a:solidFill>
                  <a:latin typeface="Gotham"/>
                  <a:ea typeface="Gotham"/>
                  <a:cs typeface="Gotham"/>
                  <a:sym typeface="Gotham"/>
                </a:rPr>
                <a:t> 62(2):170–181. </a:t>
              </a:r>
              <a:r>
                <a:rPr lang="en-US" sz="2399" u="sng">
                  <a:solidFill>
                    <a:srgbClr val="FFFFFF">
                      <a:alpha val="88627"/>
                    </a:srgbClr>
                  </a:solidFill>
                  <a:latin typeface="Gotham"/>
                  <a:ea typeface="Gotham"/>
                  <a:cs typeface="Gotham"/>
                  <a:sym typeface="Gotham"/>
                  <a:hlinkClick r:id="rId3" tooltip="https://doi.org/10.1525/bio.2012.62.2.10"/>
                </a:rPr>
                <a:t>doi.org/10.1525/bio.2012.62.2.10</a:t>
              </a:r>
            </a:p>
            <a:p>
              <a:pPr algn="l">
                <a:lnSpc>
                  <a:spcPts val="3359"/>
                </a:lnSpc>
              </a:pPr>
              <a:endParaRPr lang="en-US" sz="2399" u="sng">
                <a:solidFill>
                  <a:srgbClr val="FFFFFF">
                    <a:alpha val="88627"/>
                  </a:srgbClr>
                </a:solidFill>
                <a:latin typeface="Gotham"/>
                <a:ea typeface="Gotham"/>
                <a:cs typeface="Gotham"/>
                <a:sym typeface="Gotham"/>
                <a:hlinkClick r:id="rId3" tooltip="https://doi.org/10.1525/bio.2012.62.2.10"/>
              </a:endParaRPr>
            </a:p>
            <a:p>
              <a:pPr algn="l">
                <a:lnSpc>
                  <a:spcPts val="3359"/>
                </a:lnSpc>
              </a:pPr>
              <a:r>
                <a:rPr lang="en-US" sz="2399">
                  <a:solidFill>
                    <a:srgbClr val="FFFFFF">
                      <a:alpha val="88627"/>
                    </a:srgbClr>
                  </a:solidFill>
                  <a:latin typeface="Gotham"/>
                  <a:ea typeface="Gotham"/>
                  <a:cs typeface="Gotham"/>
                  <a:sym typeface="Gotham"/>
                </a:rPr>
                <a:t>Follett R, Strezov V. 2015 An Analysis of Citizen Science Based Research: Usage and Publication Patterns. </a:t>
              </a:r>
              <a:r>
                <a:rPr lang="en-US" sz="2399" i="1">
                  <a:solidFill>
                    <a:srgbClr val="FFFFFF">
                      <a:alpha val="88627"/>
                    </a:srgbClr>
                  </a:solidFill>
                  <a:latin typeface="Gotham Italics"/>
                  <a:ea typeface="Gotham Italics"/>
                  <a:cs typeface="Gotham Italics"/>
                  <a:sym typeface="Gotham Italics"/>
                </a:rPr>
                <a:t>PLOS ONE</a:t>
              </a:r>
              <a:r>
                <a:rPr lang="en-US" sz="2399">
                  <a:solidFill>
                    <a:srgbClr val="FFFFFF">
                      <a:alpha val="88627"/>
                    </a:srgbClr>
                  </a:solidFill>
                  <a:latin typeface="Gotham"/>
                  <a:ea typeface="Gotham"/>
                  <a:cs typeface="Gotham"/>
                  <a:sym typeface="Gotham"/>
                </a:rPr>
                <a:t> 10(11). </a:t>
              </a:r>
              <a:r>
                <a:rPr lang="en-US" sz="2399" u="sng">
                  <a:solidFill>
                    <a:srgbClr val="FFFFFF">
                      <a:alpha val="88627"/>
                    </a:srgbClr>
                  </a:solidFill>
                  <a:latin typeface="Gotham"/>
                  <a:ea typeface="Gotham"/>
                  <a:cs typeface="Gotham"/>
                  <a:sym typeface="Gotham"/>
                  <a:hlinkClick r:id="rId4" tooltip="https://doi.org/10.1371/journal.pone.0143687"/>
                </a:rPr>
                <a:t>doi.org/10.1371/journal.pone.0143687</a:t>
              </a:r>
            </a:p>
            <a:p>
              <a:pPr algn="l">
                <a:lnSpc>
                  <a:spcPts val="3359"/>
                </a:lnSpc>
              </a:pPr>
              <a:endParaRPr lang="en-US" sz="2399" u="sng">
                <a:solidFill>
                  <a:srgbClr val="FFFFFF">
                    <a:alpha val="88627"/>
                  </a:srgbClr>
                </a:solidFill>
                <a:latin typeface="Gotham"/>
                <a:ea typeface="Gotham"/>
                <a:cs typeface="Gotham"/>
                <a:sym typeface="Gotham"/>
                <a:hlinkClick r:id="rId4" tooltip="https://doi.org/10.1371/journal.pone.0143687"/>
              </a:endParaRPr>
            </a:p>
            <a:p>
              <a:pPr algn="l">
                <a:lnSpc>
                  <a:spcPts val="3359"/>
                </a:lnSpc>
              </a:pPr>
              <a:r>
                <a:rPr lang="en-US" sz="2399">
                  <a:solidFill>
                    <a:srgbClr val="FFFFFF">
                      <a:alpha val="88627"/>
                    </a:srgbClr>
                  </a:solidFill>
                  <a:latin typeface="Gotham"/>
                  <a:ea typeface="Gotham"/>
                  <a:cs typeface="Gotham"/>
                  <a:sym typeface="Gotham"/>
                </a:rPr>
                <a:t>Cooper CB, Shirk J, Zuckerberg B. 2014 The Invisible Prevalence of Citizen Science in Global Research: Migratory Birds and Climate Change. </a:t>
              </a:r>
              <a:r>
                <a:rPr lang="en-US" sz="2399" i="1">
                  <a:solidFill>
                    <a:srgbClr val="FFFFFF">
                      <a:alpha val="88627"/>
                    </a:srgbClr>
                  </a:solidFill>
                  <a:latin typeface="Gotham Italics"/>
                  <a:ea typeface="Gotham Italics"/>
                  <a:cs typeface="Gotham Italics"/>
                  <a:sym typeface="Gotham Italics"/>
                </a:rPr>
                <a:t>PLOS ONE</a:t>
              </a:r>
              <a:r>
                <a:rPr lang="en-US" sz="2399">
                  <a:solidFill>
                    <a:srgbClr val="FFFFFF">
                      <a:alpha val="88627"/>
                    </a:srgbClr>
                  </a:solidFill>
                  <a:latin typeface="Gotham"/>
                  <a:ea typeface="Gotham"/>
                  <a:cs typeface="Gotham"/>
                  <a:sym typeface="Gotham"/>
                </a:rPr>
                <a:t> 9(9). </a:t>
              </a:r>
              <a:r>
                <a:rPr lang="en-US" sz="2399" u="sng">
                  <a:solidFill>
                    <a:srgbClr val="FFFFFF">
                      <a:alpha val="88627"/>
                    </a:srgbClr>
                  </a:solidFill>
                  <a:latin typeface="Gotham"/>
                  <a:ea typeface="Gotham"/>
                  <a:cs typeface="Gotham"/>
                  <a:sym typeface="Gotham"/>
                  <a:hlinkClick r:id="rId5" tooltip="https://doi.org/10.1371/journal.pone.0106508"/>
                </a:rPr>
                <a:t>doi.org/10.1371/journal.pone.0106508</a:t>
              </a:r>
            </a:p>
            <a:p>
              <a:pPr algn="l">
                <a:lnSpc>
                  <a:spcPts val="3359"/>
                </a:lnSpc>
              </a:pPr>
              <a:endParaRPr lang="en-US" sz="2399" u="sng">
                <a:solidFill>
                  <a:srgbClr val="FFFFFF">
                    <a:alpha val="88627"/>
                  </a:srgbClr>
                </a:solidFill>
                <a:latin typeface="Gotham"/>
                <a:ea typeface="Gotham"/>
                <a:cs typeface="Gotham"/>
                <a:sym typeface="Gotham"/>
                <a:hlinkClick r:id="rId5" tooltip="https://doi.org/10.1371/journal.pone.0106508"/>
              </a:endParaRPr>
            </a:p>
            <a:p>
              <a:pPr algn="l">
                <a:lnSpc>
                  <a:spcPts val="3359"/>
                </a:lnSpc>
              </a:pPr>
              <a:r>
                <a:rPr lang="en-US" sz="2399">
                  <a:solidFill>
                    <a:srgbClr val="FFFFFF">
                      <a:alpha val="88627"/>
                    </a:srgbClr>
                  </a:solidFill>
                  <a:latin typeface="Gotham"/>
                  <a:ea typeface="Gotham"/>
                  <a:cs typeface="Gotham"/>
                  <a:sym typeface="Gotham"/>
                </a:rPr>
                <a:t>Theobald EJ, Ettinger AK, Burgess HK, et al. 2015. Global change and local solutions: Tapping the unrealized potential of citizen science for biodiversity research. Biological Conservation 181:236-244. doi.org/10.1016/j.biocon.2014.10.021 </a:t>
              </a:r>
            </a:p>
            <a:p>
              <a:pPr algn="l">
                <a:lnSpc>
                  <a:spcPts val="4899"/>
                </a:lnSpc>
              </a:pPr>
              <a:endParaRPr lang="en-US" sz="2399">
                <a:solidFill>
                  <a:srgbClr val="FFFFFF">
                    <a:alpha val="88627"/>
                  </a:srgbClr>
                </a:solidFill>
                <a:latin typeface="Gotham"/>
                <a:ea typeface="Gotham"/>
                <a:cs typeface="Gotham"/>
                <a:sym typeface="Gotham"/>
              </a:endParaRPr>
            </a:p>
            <a:p>
              <a:pPr algn="l">
                <a:lnSpc>
                  <a:spcPts val="4899"/>
                </a:lnSpc>
              </a:pPr>
              <a:r>
                <a:rPr lang="en-US" sz="3499">
                  <a:solidFill>
                    <a:srgbClr val="FFFFFF">
                      <a:alpha val="88627"/>
                    </a:srgbClr>
                  </a:solidFill>
                  <a:latin typeface="Gotham"/>
                  <a:ea typeface="Gotham"/>
                  <a:cs typeface="Gotham"/>
                  <a:sym typeface="Gotham"/>
                </a:rPr>
                <a:t>This video was created September 2025</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141269"/>
            <a:ext cx="18288001" cy="11428269"/>
          </a:xfrm>
          <a:custGeom>
            <a:avLst/>
            <a:gdLst/>
            <a:ahLst/>
            <a:cxnLst/>
            <a:rect l="l" t="t" r="r" b="b"/>
            <a:pathLst>
              <a:path w="19183717" h="11606149">
                <a:moveTo>
                  <a:pt x="0" y="0"/>
                </a:moveTo>
                <a:lnTo>
                  <a:pt x="19183717" y="0"/>
                </a:lnTo>
                <a:lnTo>
                  <a:pt x="19183717" y="11606149"/>
                </a:lnTo>
                <a:lnTo>
                  <a:pt x="0" y="11606149"/>
                </a:lnTo>
                <a:lnTo>
                  <a:pt x="0" y="0"/>
                </a:lnTo>
                <a:close/>
              </a:path>
            </a:pathLst>
          </a:custGeom>
          <a:blipFill>
            <a:blip r:embed="rId3"/>
            <a:stretch>
              <a:fillRect l="-3258" r="-1640" b="-1556"/>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Jan Huber via Unsplash, Public Domain</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20167799" h="13462006">
                <a:moveTo>
                  <a:pt x="0" y="0"/>
                </a:moveTo>
                <a:lnTo>
                  <a:pt x="20167800" y="0"/>
                </a:lnTo>
                <a:lnTo>
                  <a:pt x="20167800" y="13462006"/>
                </a:lnTo>
                <a:lnTo>
                  <a:pt x="0" y="13462006"/>
                </a:lnTo>
                <a:lnTo>
                  <a:pt x="0" y="0"/>
                </a:lnTo>
                <a:close/>
              </a:path>
            </a:pathLst>
          </a:custGeom>
          <a:blipFill>
            <a:blip r:embed="rId3"/>
            <a:stretch>
              <a:fillRect l="-2944" t="-20326" r="-7335" b="-10537"/>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1028700" y="1846546"/>
            <a:ext cx="9358084" cy="2539901"/>
            <a:chOff x="0" y="0"/>
            <a:chExt cx="2464680" cy="668945"/>
          </a:xfrm>
        </p:grpSpPr>
        <p:sp>
          <p:nvSpPr>
            <p:cNvPr id="6" name="Freeform 6"/>
            <p:cNvSpPr/>
            <p:nvPr/>
          </p:nvSpPr>
          <p:spPr>
            <a:xfrm>
              <a:off x="0" y="0"/>
              <a:ext cx="2464681" cy="668945"/>
            </a:xfrm>
            <a:custGeom>
              <a:avLst/>
              <a:gdLst/>
              <a:ahLst/>
              <a:cxnLst/>
              <a:rect l="l" t="t" r="r" b="b"/>
              <a:pathLst>
                <a:path w="2464681" h="668945">
                  <a:moveTo>
                    <a:pt x="42192" y="0"/>
                  </a:moveTo>
                  <a:lnTo>
                    <a:pt x="2422488" y="0"/>
                  </a:lnTo>
                  <a:cubicBezTo>
                    <a:pt x="2445790" y="0"/>
                    <a:pt x="2464681" y="18890"/>
                    <a:pt x="2464681" y="42192"/>
                  </a:cubicBezTo>
                  <a:lnTo>
                    <a:pt x="2464681" y="626753"/>
                  </a:lnTo>
                  <a:cubicBezTo>
                    <a:pt x="2464681" y="650055"/>
                    <a:pt x="2445790" y="668945"/>
                    <a:pt x="2422488" y="668945"/>
                  </a:cubicBezTo>
                  <a:lnTo>
                    <a:pt x="42192" y="668945"/>
                  </a:lnTo>
                  <a:cubicBezTo>
                    <a:pt x="18890" y="668945"/>
                    <a:pt x="0" y="650055"/>
                    <a:pt x="0" y="626753"/>
                  </a:cubicBezTo>
                  <a:lnTo>
                    <a:pt x="0" y="42192"/>
                  </a:lnTo>
                  <a:cubicBezTo>
                    <a:pt x="0" y="18890"/>
                    <a:pt x="18890" y="0"/>
                    <a:pt x="42192" y="0"/>
                  </a:cubicBezTo>
                  <a:close/>
                </a:path>
              </a:pathLst>
            </a:custGeom>
            <a:solidFill>
              <a:srgbClr val="252422">
                <a:alpha val="80000"/>
              </a:srgbClr>
            </a:solidFill>
          </p:spPr>
          <p:txBody>
            <a:bodyPr/>
            <a:lstStyle/>
            <a:p>
              <a:endParaRPr lang="en-US"/>
            </a:p>
          </p:txBody>
        </p:sp>
        <p:sp>
          <p:nvSpPr>
            <p:cNvPr id="7" name="TextBox 7"/>
            <p:cNvSpPr txBox="1"/>
            <p:nvPr/>
          </p:nvSpPr>
          <p:spPr>
            <a:xfrm>
              <a:off x="0" y="-95250"/>
              <a:ext cx="2464680" cy="764195"/>
            </a:xfrm>
            <a:prstGeom prst="rect">
              <a:avLst/>
            </a:prstGeom>
          </p:spPr>
          <p:txBody>
            <a:bodyPr lIns="50800" tIns="50800" rIns="50800" bIns="50800" rtlCol="0" anchor="ctr"/>
            <a:lstStyle/>
            <a:p>
              <a:pPr algn="ctr">
                <a:lnSpc>
                  <a:spcPts val="6719"/>
                </a:lnSpc>
              </a:pPr>
              <a:r>
                <a:rPr lang="en-US" sz="4799">
                  <a:solidFill>
                    <a:srgbClr val="FFFFFF">
                      <a:alpha val="80000"/>
                    </a:srgbClr>
                  </a:solidFill>
                  <a:latin typeface="Gotham"/>
                  <a:ea typeface="Gotham"/>
                  <a:cs typeface="Gotham"/>
                  <a:sym typeface="Gotham"/>
                </a:rPr>
                <a:t>Plant corn when oak leaves are the size of a squirrel’s ear</a:t>
              </a:r>
            </a:p>
          </p:txBody>
        </p:sp>
      </p:grpSp>
      <p:sp>
        <p:nvSpPr>
          <p:cNvPr id="8" name="TextBox 8"/>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Gina Lloyd via SmugMug, CC-BY-NC-SA 4.0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1635740">
                <a:moveTo>
                  <a:pt x="0" y="0"/>
                </a:moveTo>
                <a:lnTo>
                  <a:pt x="18288000" y="0"/>
                </a:lnTo>
                <a:lnTo>
                  <a:pt x="18288000" y="11635740"/>
                </a:lnTo>
                <a:lnTo>
                  <a:pt x="0" y="11635740"/>
                </a:lnTo>
                <a:lnTo>
                  <a:pt x="0" y="0"/>
                </a:lnTo>
                <a:close/>
              </a:path>
            </a:pathLst>
          </a:custGeom>
          <a:blipFill>
            <a:blip r:embed="rId3"/>
            <a:stretch>
              <a:fillRect t="1" b="-13112"/>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Luc-Henri Fage via Wikipedia, Public Domain</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13396" y="0"/>
            <a:ext cx="7304085" cy="10287000"/>
          </a:xfrm>
          <a:custGeom>
            <a:avLst/>
            <a:gdLst/>
            <a:ahLst/>
            <a:cxnLst/>
            <a:rect l="l" t="t" r="r" b="b"/>
            <a:pathLst>
              <a:path w="7304085" h="10287000">
                <a:moveTo>
                  <a:pt x="0" y="0"/>
                </a:moveTo>
                <a:lnTo>
                  <a:pt x="7304086" y="0"/>
                </a:lnTo>
                <a:lnTo>
                  <a:pt x="7304086"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96835" y="8895104"/>
            <a:ext cx="4829331" cy="1662940"/>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otham"/>
                <a:ea typeface="Gotham"/>
                <a:cs typeface="Gotham"/>
                <a:sym typeface="Gotham"/>
              </a:rPr>
              <a:t>Credit: Bacon et al. 2023, </a:t>
            </a:r>
            <a:r>
              <a:rPr lang="en-US" sz="2400" i="1">
                <a:solidFill>
                  <a:srgbClr val="000000"/>
                </a:solidFill>
                <a:latin typeface="Gotham Italics"/>
                <a:ea typeface="Gotham Italics"/>
                <a:cs typeface="Gotham Italics"/>
                <a:sym typeface="Gotham Italics"/>
                <a:hlinkClick r:id="rId4" tooltip="https://www.cambridge.org/core/journals/cambridge-archaeological-journal"/>
              </a:rPr>
              <a:t>Cambridge Archaeological Journal</a:t>
            </a:r>
            <a:r>
              <a:rPr lang="en-US" sz="2400">
                <a:solidFill>
                  <a:srgbClr val="000000"/>
                </a:solidFill>
                <a:latin typeface="Gotham"/>
                <a:ea typeface="Gotham"/>
                <a:cs typeface="Gotham"/>
                <a:sym typeface="Gotham"/>
                <a:hlinkClick r:id="rId4" tooltip="https://www.cambridge.org/core/journals/cambridge-archaeological-journal"/>
              </a:rPr>
              <a:t> </a:t>
            </a:r>
          </a:p>
          <a:p>
            <a:pPr algn="l">
              <a:lnSpc>
                <a:spcPts val="3359"/>
              </a:lnSpc>
              <a:spcBef>
                <a:spcPct val="0"/>
              </a:spcBef>
            </a:pPr>
            <a:endParaRPr lang="en-US" sz="2400">
              <a:solidFill>
                <a:srgbClr val="000000"/>
              </a:solidFill>
              <a:latin typeface="Gotham"/>
              <a:ea typeface="Gotham"/>
              <a:cs typeface="Gotham"/>
              <a:sym typeface="Gotham"/>
              <a:hlinkClick r:id="rId4" tooltip="https://www.cambridge.org/core/journals/cambridge-archaeological-journal"/>
            </a:endParaRPr>
          </a:p>
        </p:txBody>
      </p:sp>
      <p:sp>
        <p:nvSpPr>
          <p:cNvPr id="4" name="Freeform 4"/>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5"/>
            <a:stretch>
              <a:fillRect/>
            </a:stretch>
          </a:blipFill>
        </p:spPr>
        <p:txBody>
          <a:bodyPr/>
          <a:lstStyle/>
          <a:p>
            <a:endParaRPr lang="en-US"/>
          </a:p>
        </p:txBody>
      </p:sp>
      <p:sp>
        <p:nvSpPr>
          <p:cNvPr id="5" name="Freeform 5"/>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6"/>
            <a:stretch>
              <a:fillRect/>
            </a:stretch>
          </a:blipFill>
        </p:spPr>
        <p:txBody>
          <a:bodyPr/>
          <a:lstStyle/>
          <a:p>
            <a:endParaRPr lang="en-US"/>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1"/>
          </a:xfrm>
          <a:custGeom>
            <a:avLst/>
            <a:gdLst/>
            <a:ahLst/>
            <a:cxnLst/>
            <a:rect l="l" t="t" r="r" b="b"/>
            <a:pathLst>
              <a:path w="21211967" h="14158988">
                <a:moveTo>
                  <a:pt x="0" y="0"/>
                </a:moveTo>
                <a:lnTo>
                  <a:pt x="21211967" y="0"/>
                </a:lnTo>
                <a:lnTo>
                  <a:pt x="21211967" y="14158988"/>
                </a:lnTo>
                <a:lnTo>
                  <a:pt x="0" y="14158988"/>
                </a:lnTo>
                <a:lnTo>
                  <a:pt x="0" y="0"/>
                </a:lnTo>
                <a:close/>
              </a:path>
            </a:pathLst>
          </a:custGeom>
          <a:blipFill>
            <a:blip r:embed="rId3"/>
            <a:stretch>
              <a:fillRect l="-3430" t="-14033" r="-12559" b="-23605"/>
            </a:stretch>
          </a:blipFill>
        </p:spPr>
        <p:txBody>
          <a:bodyPr/>
          <a:lstStyle/>
          <a:p>
            <a:endParaRPr lang="en-US"/>
          </a:p>
        </p:txBody>
      </p:sp>
      <p:sp>
        <p:nvSpPr>
          <p:cNvPr id="3" name="Freeform 3"/>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4359851" y="9267825"/>
            <a:ext cx="2499908" cy="775422"/>
          </a:xfrm>
          <a:custGeom>
            <a:avLst/>
            <a:gdLst/>
            <a:ahLst/>
            <a:cxnLst/>
            <a:rect l="l" t="t" r="r" b="b"/>
            <a:pathLst>
              <a:path w="2499908" h="775422">
                <a:moveTo>
                  <a:pt x="0" y="0"/>
                </a:moveTo>
                <a:lnTo>
                  <a:pt x="2499908" y="0"/>
                </a:lnTo>
                <a:lnTo>
                  <a:pt x="2499908" y="775422"/>
                </a:lnTo>
                <a:lnTo>
                  <a:pt x="0" y="77542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6043" y="9695980"/>
            <a:ext cx="14909781" cy="405734"/>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otham"/>
                <a:ea typeface="Gotham"/>
                <a:cs typeface="Gotham"/>
                <a:sym typeface="Gotham"/>
              </a:rPr>
              <a:t>Photo: Galen Crout via Unsplash, Public Domain</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14850" y="0"/>
            <a:ext cx="9258300" cy="9258300"/>
          </a:xfrm>
          <a:custGeom>
            <a:avLst/>
            <a:gdLst/>
            <a:ahLst/>
            <a:cxnLst/>
            <a:rect l="l" t="t" r="r" b="b"/>
            <a:pathLst>
              <a:path w="9258300" h="9258300">
                <a:moveTo>
                  <a:pt x="0" y="0"/>
                </a:moveTo>
                <a:lnTo>
                  <a:pt x="9258300" y="0"/>
                </a:lnTo>
                <a:lnTo>
                  <a:pt x="9258300" y="9258300"/>
                </a:lnTo>
                <a:lnTo>
                  <a:pt x="0" y="9258300"/>
                </a:lnTo>
                <a:lnTo>
                  <a:pt x="0" y="0"/>
                </a:lnTo>
                <a:close/>
              </a:path>
            </a:pathLst>
          </a:custGeom>
          <a:blipFill>
            <a:blip r:embed="rId3"/>
            <a:stretch>
              <a:fillRect/>
            </a:stretch>
          </a:blipFill>
        </p:spPr>
        <p:txBody>
          <a:bodyPr/>
          <a:lstStyle/>
          <a:p>
            <a:endParaRPr lang="en-US"/>
          </a:p>
        </p:txBody>
      </p:sp>
      <p:sp>
        <p:nvSpPr>
          <p:cNvPr id="3" name="Freeform 3"/>
          <p:cNvSpPr/>
          <p:nvPr/>
        </p:nvSpPr>
        <p:spPr>
          <a:xfrm>
            <a:off x="14348754" y="9258300"/>
            <a:ext cx="2489186" cy="772096"/>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endParaRPr lang="en-US"/>
          </a:p>
        </p:txBody>
      </p:sp>
      <p:sp>
        <p:nvSpPr>
          <p:cNvPr id="4" name="Freeform 4"/>
          <p:cNvSpPr/>
          <p:nvPr/>
        </p:nvSpPr>
        <p:spPr>
          <a:xfrm>
            <a:off x="17031362" y="9258300"/>
            <a:ext cx="840377" cy="772096"/>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14314" y="9210675"/>
            <a:ext cx="12533683" cy="824802"/>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otham"/>
                <a:ea typeface="Gotham"/>
                <a:cs typeface="Gotham"/>
                <a:sym typeface="Gotham"/>
              </a:rPr>
              <a:t>Credit: ourworldindata.org/data-insights/japans-cherry-trees-have-been-blossoming-earlier-due-to-warmer-spring-temperatures</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1777</Words>
  <Application>Microsoft Office PowerPoint</Application>
  <PresentationFormat>Custom</PresentationFormat>
  <Paragraphs>156</Paragraphs>
  <Slides>31</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Gotham Italics</vt:lpstr>
      <vt:lpstr>Gotham Bold</vt:lpstr>
      <vt:lpstr>Arial</vt:lpstr>
      <vt:lpstr>Arimo</vt:lpstr>
      <vt:lpstr>Gotham</vt:lpstr>
      <vt:lpstr>Gotham Bold Italics</vt:lpstr>
      <vt:lpstr>Frutiger Condensed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 Video: Who observes phenology?</dc:title>
  <cp:lastModifiedBy>Erin Posthumus</cp:lastModifiedBy>
  <cp:revision>3</cp:revision>
  <dcterms:created xsi:type="dcterms:W3CDTF">2006-08-16T00:00:00Z</dcterms:created>
  <dcterms:modified xsi:type="dcterms:W3CDTF">2025-09-27T21:17:01Z</dcterms:modified>
  <dc:identifier>DAGx9OvwAYI</dc:identifier>
</cp:coreProperties>
</file>